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32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559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048300" cy="90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048300" y="0"/>
            <a:ext cx="3048300" cy="90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096600" y="0"/>
            <a:ext cx="3048300" cy="90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900" y="0"/>
            <a:ext cx="3048300" cy="90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1026" y="720000"/>
            <a:ext cx="1731148" cy="792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0000" y="1980000"/>
            <a:ext cx="10753200" cy="79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400" b="1" i="0">
                <a:solidFill>
                  <a:srgbClr val="FFFFFF"/>
                </a:solidFill>
                <a:latin typeface="Arial"/>
              </a:rPr>
              <a:t>Regulatory Intelligence.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0000" y="2628000"/>
            <a:ext cx="107532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400" b="1" i="0">
                <a:solidFill>
                  <a:srgbClr val="FBC624"/>
                </a:solidFill>
                <a:latin typeface="Arial"/>
              </a:rPr>
              <a:t>Reimagined.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40000" y="3600000"/>
            <a:ext cx="93132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CCDDEE"/>
                </a:solidFill>
                <a:latin typeface="Arial"/>
              </a:rPr>
              <a:t>The only platform purpose-built for medical device regulatory professionals — from first market to global scale.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0000" y="4752000"/>
            <a:ext cx="93132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FFFFFF"/>
                </a:solidFill>
                <a:latin typeface="Arial"/>
              </a:rPr>
              <a:t>✦          regdesk.co          ✦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138000"/>
            <a:ext cx="3048300" cy="90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048300" y="6138000"/>
            <a:ext cx="3048300" cy="90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096600" y="6138000"/>
            <a:ext cx="3048300" cy="90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9144900" y="6138000"/>
            <a:ext cx="3048300" cy="90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0" y="6318000"/>
            <a:ext cx="12193200" cy="540000"/>
          </a:xfrm>
          <a:prstGeom prst="rect">
            <a:avLst/>
          </a:prstGeom>
          <a:solidFill>
            <a:srgbClr val="00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20000" y="6426000"/>
            <a:ext cx="107532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  <a:latin typeface="Arial"/>
              </a:rPr>
              <a:t>© RegDesk 2026 · regdesk.co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048300" cy="90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048300" y="0"/>
            <a:ext cx="3048300" cy="90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096600" y="0"/>
            <a:ext cx="3048300" cy="90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900" y="0"/>
            <a:ext cx="3048300" cy="90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0000" y="288000"/>
            <a:ext cx="111132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BC624"/>
                </a:solidFill>
                <a:latin typeface="Arial"/>
              </a:rPr>
              <a:t>THE REGDESK PLATFORM — FOUR PILLARS OF REGULATORY EXCELLENCE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540000" y="720000"/>
            <a:ext cx="2553300" cy="4500000"/>
          </a:xfrm>
          <a:prstGeom prst="rect">
            <a:avLst/>
          </a:prstGeom>
          <a:solidFill>
            <a:srgbClr val="0055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20000" y="1008000"/>
            <a:ext cx="21933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FFFFFF"/>
                </a:solidFill>
                <a:latin typeface="Arial"/>
              </a:rPr>
              <a:t>🗺️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0000" y="1620000"/>
            <a:ext cx="21933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16F12"/>
                </a:solidFill>
                <a:latin typeface="Arial"/>
              </a:rPr>
              <a:t>Plan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0000" y="2088000"/>
            <a:ext cx="2193300" cy="25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DEEFF"/>
                </a:solidFill>
                <a:latin typeface="Arial"/>
              </a:rPr>
              <a:t>Map regulatory pathways across 120+ markets. AI-powered classification and submission strategy — before you commit resources.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148000"/>
            <a:ext cx="3048300" cy="72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048300" y="5148000"/>
            <a:ext cx="3048300" cy="72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096600" y="5148000"/>
            <a:ext cx="3048300" cy="72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9144900" y="5148000"/>
            <a:ext cx="3048300" cy="72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273300" y="720000"/>
            <a:ext cx="2553300" cy="4500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453300" y="1008000"/>
            <a:ext cx="21933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FFFFFF"/>
                </a:solidFill>
                <a:latin typeface="Arial"/>
              </a:rPr>
              <a:t>🔧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53300" y="1620000"/>
            <a:ext cx="21933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16F12"/>
                </a:solidFill>
                <a:latin typeface="Arial"/>
              </a:rPr>
              <a:t>Build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53300" y="2088000"/>
            <a:ext cx="2193300" cy="25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DEEFF"/>
                </a:solidFill>
                <a:latin typeface="Arial"/>
              </a:rPr>
              <a:t>Compile compliant submissions with labeling requirements, UDI management, and automated document workflows.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5148000"/>
            <a:ext cx="3048300" cy="72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3048300" y="5148000"/>
            <a:ext cx="3048300" cy="72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096600" y="5148000"/>
            <a:ext cx="3048300" cy="72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9144900" y="5148000"/>
            <a:ext cx="3048300" cy="72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006600" y="720000"/>
            <a:ext cx="2553300" cy="4500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186600" y="1008000"/>
            <a:ext cx="21933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FFFFFF"/>
                </a:solidFill>
                <a:latin typeface="Arial"/>
              </a:rPr>
              <a:t>📊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86600" y="1620000"/>
            <a:ext cx="21933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16F12"/>
                </a:solidFill>
                <a:latin typeface="Arial"/>
              </a:rPr>
              <a:t>Track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86600" y="2088000"/>
            <a:ext cx="2193300" cy="25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DEEFF"/>
                </a:solidFill>
                <a:latin typeface="Arial"/>
              </a:rPr>
              <a:t>Monitor registrations, renewals, and approvals across your entire portfolio. Real-time dashboards and renewal alerts.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0" y="5148000"/>
            <a:ext cx="3048300" cy="72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3048300" y="5148000"/>
            <a:ext cx="3048300" cy="72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096600" y="5148000"/>
            <a:ext cx="3048300" cy="72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9144900" y="5148000"/>
            <a:ext cx="3048300" cy="72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8739900" y="720000"/>
            <a:ext cx="2553300" cy="4500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919900" y="1008000"/>
            <a:ext cx="21933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1D1C1D"/>
                </a:solidFill>
                <a:latin typeface="Arial"/>
              </a:rPr>
              <a:t>🛡️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919900" y="1620000"/>
            <a:ext cx="21933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1D1C1D"/>
                </a:solidFill>
                <a:latin typeface="Arial"/>
              </a:rPr>
              <a:t>Maintain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919900" y="2088000"/>
            <a:ext cx="2193300" cy="25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D1C1D"/>
                </a:solidFill>
                <a:latin typeface="Arial"/>
              </a:rPr>
              <a:t>Stay ahead of regulatory changes with automated impact assessments. Audit-ready documentation at every step.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5148000"/>
            <a:ext cx="3048300" cy="72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3048300" y="5148000"/>
            <a:ext cx="3048300" cy="72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6096600" y="5148000"/>
            <a:ext cx="3048300" cy="72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9144900" y="5148000"/>
            <a:ext cx="3048300" cy="72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0" y="6282000"/>
            <a:ext cx="3048300" cy="54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3048300" y="6282000"/>
            <a:ext cx="3048300" cy="54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6096600" y="6282000"/>
            <a:ext cx="3048300" cy="54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9144900" y="6282000"/>
            <a:ext cx="3048300" cy="54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0" y="6318000"/>
            <a:ext cx="12193200" cy="540000"/>
          </a:xfrm>
          <a:prstGeom prst="rect">
            <a:avLst/>
          </a:prstGeom>
          <a:solidFill>
            <a:srgbClr val="0055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20000" y="6426000"/>
            <a:ext cx="107532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  <a:latin typeface="Arial"/>
              </a:rPr>
              <a:t>© RegDesk 2026 · Plan · Build · Track · Maintain · regdesk.co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559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048300" cy="90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048300" y="0"/>
            <a:ext cx="3048300" cy="90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096600" y="0"/>
            <a:ext cx="3048300" cy="90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900" y="0"/>
            <a:ext cx="3048300" cy="90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20000" y="288000"/>
            <a:ext cx="107532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76CADD"/>
                </a:solidFill>
                <a:latin typeface="Arial"/>
              </a:rPr>
              <a:t>INTELLIGENT RIM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0000" y="612000"/>
            <a:ext cx="107532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Arial"/>
              </a:rPr>
              <a:t>AI-Powered Regulatory Intelligence Engine</a:t>
            </a:r>
          </a:p>
        </p:txBody>
      </p:sp>
      <p:sp>
        <p:nvSpPr>
          <p:cNvPr id="8" name="Rectangle 7"/>
          <p:cNvSpPr/>
          <p:nvPr/>
        </p:nvSpPr>
        <p:spPr>
          <a:xfrm>
            <a:off x="432000" y="1440000"/>
            <a:ext cx="2598300" cy="3420000"/>
          </a:xfrm>
          <a:prstGeom prst="rect">
            <a:avLst/>
          </a:prstGeom>
          <a:solidFill>
            <a:srgbClr val="003D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310300" y="1512000"/>
            <a:ext cx="720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004578"/>
                </a:solidFill>
                <a:latin typeface="Arial"/>
              </a:rPr>
              <a:t>01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2000" y="1728000"/>
            <a:ext cx="22383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BC624"/>
                </a:solidFill>
                <a:latin typeface="Arial"/>
              </a:rPr>
              <a:t>Change Impact Assessment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2000" y="2447999"/>
            <a:ext cx="2238300" cy="21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EE"/>
                </a:solidFill>
                <a:latin typeface="Arial"/>
              </a:rPr>
              <a:t>Automatically detect regulatory changes and instantly assess impact across every product, SKU, and market in your portfolio. No manual monitoring needed.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10300" y="1440000"/>
            <a:ext cx="2598300" cy="3420000"/>
          </a:xfrm>
          <a:prstGeom prst="rect">
            <a:avLst/>
          </a:prstGeom>
          <a:solidFill>
            <a:srgbClr val="003D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88600" y="1512000"/>
            <a:ext cx="720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004578"/>
                </a:solidFill>
                <a:latin typeface="Arial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90300" y="1728000"/>
            <a:ext cx="22383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BC624"/>
                </a:solidFill>
                <a:latin typeface="Arial"/>
              </a:rPr>
              <a:t>Smart Classification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90300" y="2447999"/>
            <a:ext cx="2238300" cy="21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EE"/>
                </a:solidFill>
                <a:latin typeface="Arial"/>
              </a:rPr>
              <a:t>AI-driven device classification across 120+ markets. Instantly determine your regulatory pathway before committing engineering resources.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88600" y="1440000"/>
            <a:ext cx="2598300" cy="3420000"/>
          </a:xfrm>
          <a:prstGeom prst="rect">
            <a:avLst/>
          </a:prstGeom>
          <a:solidFill>
            <a:srgbClr val="003D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866900" y="1512000"/>
            <a:ext cx="720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004578"/>
                </a:solidFill>
                <a:latin typeface="Arial"/>
              </a:rPr>
              <a:t>03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68600" y="1728000"/>
            <a:ext cx="22383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BC624"/>
                </a:solidFill>
                <a:latin typeface="Arial"/>
              </a:rPr>
              <a:t>Automated Alerts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68600" y="2447999"/>
            <a:ext cx="2238300" cy="21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EE"/>
                </a:solidFill>
                <a:latin typeface="Arial"/>
              </a:rPr>
              <a:t>Never miss a renewal or regulatory update. Real-time monitoring with intelligent notifications mapped to your specific device portfolio.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766900" y="1440000"/>
            <a:ext cx="2598300" cy="3420000"/>
          </a:xfrm>
          <a:prstGeom prst="rect">
            <a:avLst/>
          </a:prstGeom>
          <a:solidFill>
            <a:srgbClr val="003D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645200" y="1512000"/>
            <a:ext cx="720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004578"/>
                </a:solidFill>
                <a:latin typeface="Arial"/>
              </a:rPr>
              <a:t>04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946900" y="1728000"/>
            <a:ext cx="22383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BC624"/>
                </a:solidFill>
                <a:latin typeface="Arial"/>
              </a:rPr>
              <a:t>Regulatory Co-Pilot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946900" y="2447999"/>
            <a:ext cx="2238300" cy="21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EE"/>
                </a:solidFill>
                <a:latin typeface="Arial"/>
              </a:rPr>
              <a:t>AI-assisted labeling review, document summarization, and workflow automation — your regulatory team, supercharged.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6282000"/>
            <a:ext cx="3048300" cy="90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3048300" y="6282000"/>
            <a:ext cx="3048300" cy="90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096600" y="6282000"/>
            <a:ext cx="3048300" cy="90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144900" y="6282000"/>
            <a:ext cx="3048300" cy="90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0" y="6318000"/>
            <a:ext cx="12193200" cy="540000"/>
          </a:xfrm>
          <a:prstGeom prst="rect">
            <a:avLst/>
          </a:prstGeom>
          <a:solidFill>
            <a:srgbClr val="00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20000" y="6426000"/>
            <a:ext cx="107532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  <a:latin typeface="Arial"/>
              </a:rPr>
              <a:t>© RegDesk 2026 · AI-Driven Regulatory Intelligence · regdesk.co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048300" cy="90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048300" y="0"/>
            <a:ext cx="3048300" cy="90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096600" y="0"/>
            <a:ext cx="3048300" cy="90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900" y="0"/>
            <a:ext cx="3048300" cy="90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0000" y="288000"/>
            <a:ext cx="111132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16F12"/>
                </a:solidFill>
                <a:latin typeface="Arial"/>
              </a:rPr>
              <a:t>ENTERPRISE-GRADE VALIDATION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0000" y="612000"/>
            <a:ext cx="5040000" cy="10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005594"/>
                </a:solidFill>
                <a:latin typeface="Arial"/>
              </a:rPr>
              <a:t>Built for Audit. Ready for Review.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000" y="1872000"/>
            <a:ext cx="540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D1C1D"/>
                </a:solidFill>
                <a:latin typeface="Arial"/>
              </a:rPr>
              <a:t>▸  Full audit trails — Every action, document, and approval automatically captured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0000" y="2358000"/>
            <a:ext cx="540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D1C1D"/>
                </a:solidFill>
                <a:latin typeface="Arial"/>
              </a:rPr>
              <a:t>▸  GxP compliance — Supports Good Practice guidelines including electronic records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0000" y="2844000"/>
            <a:ext cx="540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D1C1D"/>
                </a:solidFill>
                <a:latin typeface="Arial"/>
              </a:rPr>
              <a:t>▸  21 CFR Part 11 — Electronic signature and records compliance built-in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0000" y="3330000"/>
            <a:ext cx="540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D1C1D"/>
                </a:solidFill>
                <a:latin typeface="Arial"/>
              </a:rPr>
              <a:t>▸  Change management — 4-stage validated workflow from assessment to approval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0000" y="3816000"/>
            <a:ext cx="540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D1C1D"/>
                </a:solidFill>
                <a:latin typeface="Arial"/>
              </a:rPr>
              <a:t>▸  Role-based access control — Enterprise identity and permissions management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0000" y="4302000"/>
            <a:ext cx="540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D1C1D"/>
                </a:solidFill>
                <a:latin typeface="Arial"/>
              </a:rPr>
              <a:t>▸  SSO &amp; multi-tenant workspaces — Secure collaboration across your organization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00000" y="648000"/>
            <a:ext cx="5220000" cy="2340000"/>
          </a:xfrm>
          <a:prstGeom prst="rect">
            <a:avLst/>
          </a:prstGeom>
          <a:solidFill>
            <a:srgbClr val="0055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920000" y="900000"/>
            <a:ext cx="1800000" cy="10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0" b="1" i="0">
                <a:solidFill>
                  <a:srgbClr val="FBC624"/>
                </a:solidFill>
                <a:latin typeface="Arial"/>
              </a:rPr>
              <a:t>✓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8000" y="2088000"/>
            <a:ext cx="504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Arial"/>
              </a:rPr>
              <a:t>Audit-Ready by Design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300000" y="3311999"/>
            <a:ext cx="1620000" cy="1368000"/>
          </a:xfrm>
          <a:prstGeom prst="rect">
            <a:avLst/>
          </a:prstGeom>
          <a:solidFill>
            <a:srgbClr val="F1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8000" y="3420000"/>
            <a:ext cx="144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1A8040"/>
                </a:solidFill>
                <a:latin typeface="Arial"/>
              </a:rPr>
              <a:t>100%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8000" y="4031999"/>
            <a:ext cx="144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1A8040"/>
                </a:solidFill>
                <a:latin typeface="Arial"/>
              </a:rPr>
              <a:t>Automated Audit Trail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028000" y="3311999"/>
            <a:ext cx="1620000" cy="1368000"/>
          </a:xfrm>
          <a:prstGeom prst="rect">
            <a:avLst/>
          </a:prstGeom>
          <a:solidFill>
            <a:srgbClr val="F1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6000" y="3420000"/>
            <a:ext cx="144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B88A00"/>
                </a:solidFill>
                <a:latin typeface="Arial"/>
              </a:rPr>
              <a:t>GxP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136000" y="4031999"/>
            <a:ext cx="144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B88A00"/>
                </a:solidFill>
                <a:latin typeface="Arial"/>
              </a:rPr>
              <a:t>Compliance Supported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756000" y="3311999"/>
            <a:ext cx="1620000" cy="1368000"/>
          </a:xfrm>
          <a:prstGeom prst="rect">
            <a:avLst/>
          </a:prstGeom>
          <a:solidFill>
            <a:srgbClr val="F1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864000" y="3420000"/>
            <a:ext cx="144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005594"/>
                </a:solidFill>
                <a:latin typeface="Arial"/>
              </a:rPr>
              <a:t>Part 11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864000" y="4031999"/>
            <a:ext cx="144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005594"/>
                </a:solidFill>
                <a:latin typeface="Arial"/>
              </a:rPr>
              <a:t>21 CFR Ready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282000"/>
            <a:ext cx="3048300" cy="54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3048300" y="6282000"/>
            <a:ext cx="3048300" cy="54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096600" y="6282000"/>
            <a:ext cx="3048300" cy="54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9144900" y="6282000"/>
            <a:ext cx="3048300" cy="54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0" y="6318000"/>
            <a:ext cx="12193200" cy="540000"/>
          </a:xfrm>
          <a:prstGeom prst="rect">
            <a:avLst/>
          </a:prstGeom>
          <a:solidFill>
            <a:srgbClr val="0055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20000" y="6426000"/>
            <a:ext cx="107532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  <a:latin typeface="Arial"/>
              </a:rPr>
              <a:t>© RegDesk 2026 · Enterprise Validation &amp; Compliance · regdesk.co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559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048300" cy="90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048300" y="0"/>
            <a:ext cx="3048300" cy="90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096600" y="0"/>
            <a:ext cx="3048300" cy="90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900" y="0"/>
            <a:ext cx="3048300" cy="90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20000" y="288000"/>
            <a:ext cx="107532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76CADD"/>
                </a:solidFill>
                <a:latin typeface="Arial"/>
              </a:rPr>
              <a:t>TRUST &amp; COMPLIANCE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0000" y="612000"/>
            <a:ext cx="107532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FFFFFF"/>
                </a:solidFill>
                <a:latin typeface="Arial"/>
              </a:rPr>
              <a:t>Security You Can Count On. Compliance You Can Prove.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440000"/>
            <a:ext cx="100332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CCDDEE"/>
                </a:solidFill>
                <a:latin typeface="Arial"/>
              </a:rPr>
              <a:t>Enterprise-grade security infrastructure protecting your most sensitive regulatory data — certified, validated, and auditable.</a:t>
            </a:r>
          </a:p>
        </p:txBody>
      </p:sp>
      <p:sp>
        <p:nvSpPr>
          <p:cNvPr id="9" name="Rectangle 8"/>
          <p:cNvSpPr/>
          <p:nvPr/>
        </p:nvSpPr>
        <p:spPr>
          <a:xfrm>
            <a:off x="432000" y="2160000"/>
            <a:ext cx="2598300" cy="2880000"/>
          </a:xfrm>
          <a:prstGeom prst="rect">
            <a:avLst/>
          </a:prstGeom>
          <a:solidFill>
            <a:srgbClr val="003D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32000" y="2160000"/>
            <a:ext cx="2598300" cy="108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12000" y="2448000"/>
            <a:ext cx="22383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0" i="0">
                <a:solidFill>
                  <a:srgbClr val="FFFFFF"/>
                </a:solidFill>
                <a:latin typeface="Arial"/>
              </a:rPr>
              <a:t>🔒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0000" y="3312000"/>
            <a:ext cx="23823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BC624"/>
                </a:solidFill>
                <a:latin typeface="Arial"/>
              </a:rPr>
              <a:t>SOC 2 Type II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0000" y="3744000"/>
            <a:ext cx="2382300" cy="115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CCDDEE"/>
                </a:solidFill>
                <a:latin typeface="Arial"/>
              </a:rPr>
              <a:t>Independently audited security controls. Your data is protected by the gold standard in enterprise security.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10300" y="2160000"/>
            <a:ext cx="2598300" cy="2880000"/>
          </a:xfrm>
          <a:prstGeom prst="rect">
            <a:avLst/>
          </a:prstGeom>
          <a:solidFill>
            <a:srgbClr val="003D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210300" y="2160000"/>
            <a:ext cx="2598300" cy="108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390300" y="2448000"/>
            <a:ext cx="22383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0" i="0">
                <a:solidFill>
                  <a:srgbClr val="FFFFFF"/>
                </a:solidFill>
                <a:latin typeface="Arial"/>
              </a:rPr>
              <a:t>🛡️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18300" y="3312000"/>
            <a:ext cx="23823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76CADD"/>
                </a:solidFill>
                <a:latin typeface="Arial"/>
              </a:rPr>
              <a:t>ISO 27001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18300" y="3744000"/>
            <a:ext cx="2382300" cy="115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CCDDEE"/>
                </a:solidFill>
                <a:latin typeface="Arial"/>
              </a:rPr>
              <a:t>International standard for information security management systems — verified and maintained.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988600" y="2160000"/>
            <a:ext cx="2598300" cy="2880000"/>
          </a:xfrm>
          <a:prstGeom prst="rect">
            <a:avLst/>
          </a:prstGeom>
          <a:solidFill>
            <a:srgbClr val="003D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5988600" y="2160000"/>
            <a:ext cx="2598300" cy="10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168600" y="2448000"/>
            <a:ext cx="22383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0" i="0">
                <a:solidFill>
                  <a:srgbClr val="FFFFFF"/>
                </a:solidFill>
                <a:latin typeface="Arial"/>
              </a:rPr>
              <a:t>📋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096600" y="3312000"/>
            <a:ext cx="23823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16F12"/>
                </a:solidFill>
                <a:latin typeface="Arial"/>
              </a:rPr>
              <a:t>21 CFR Part 11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96600" y="3744000"/>
            <a:ext cx="2382300" cy="115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CCDDEE"/>
                </a:solidFill>
                <a:latin typeface="Arial"/>
              </a:rPr>
              <a:t>Electronic records and electronic signatures compliance for FDA-regulated environments.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766900" y="2160000"/>
            <a:ext cx="2598300" cy="2880000"/>
          </a:xfrm>
          <a:prstGeom prst="rect">
            <a:avLst/>
          </a:prstGeom>
          <a:solidFill>
            <a:srgbClr val="003D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766900" y="2160000"/>
            <a:ext cx="2598300" cy="108000"/>
          </a:xfrm>
          <a:prstGeom prst="rect">
            <a:avLst/>
          </a:prstGeom>
          <a:solidFill>
            <a:srgbClr val="4AD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46900" y="2448000"/>
            <a:ext cx="22383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0" i="0">
                <a:solidFill>
                  <a:srgbClr val="FFFFFF"/>
                </a:solidFill>
                <a:latin typeface="Arial"/>
              </a:rPr>
              <a:t>✅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874900" y="3312000"/>
            <a:ext cx="23823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4ADE80"/>
                </a:solidFill>
                <a:latin typeface="Arial"/>
              </a:rPr>
              <a:t>GxP Compliant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874900" y="3744000"/>
            <a:ext cx="2382300" cy="115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CCDDEE"/>
                </a:solidFill>
                <a:latin typeface="Arial"/>
              </a:rPr>
              <a:t>Supports Good Practice guidelines including full audit trails and electronic records management.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282000"/>
            <a:ext cx="3048300" cy="90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3048300" y="6282000"/>
            <a:ext cx="3048300" cy="90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6096600" y="6282000"/>
            <a:ext cx="3048300" cy="90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9144900" y="6282000"/>
            <a:ext cx="3048300" cy="90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0" y="6318000"/>
            <a:ext cx="12193200" cy="540000"/>
          </a:xfrm>
          <a:prstGeom prst="rect">
            <a:avLst/>
          </a:prstGeom>
          <a:solidFill>
            <a:srgbClr val="00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720000" y="6426000"/>
            <a:ext cx="107532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  <a:latin typeface="Arial"/>
              </a:rPr>
              <a:t>© RegDesk 2026 · SOC 2 · ISO 27001 · 21 CFR Part 11 · GxP · regdesk.co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048300" cy="90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048300" y="0"/>
            <a:ext cx="3048300" cy="90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096600" y="0"/>
            <a:ext cx="3048300" cy="90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900" y="0"/>
            <a:ext cx="3048300" cy="90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20000" y="288000"/>
            <a:ext cx="107532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16F12"/>
                </a:solidFill>
                <a:latin typeface="Arial"/>
              </a:rPr>
              <a:t>GLOBAL SCALE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0000" y="612000"/>
            <a:ext cx="107532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 i="0">
                <a:solidFill>
                  <a:srgbClr val="005594"/>
                </a:solidFill>
                <a:latin typeface="Arial"/>
              </a:rPr>
              <a:t>Trusted at Scale</a:t>
            </a:r>
          </a:p>
        </p:txBody>
      </p:sp>
      <p:sp>
        <p:nvSpPr>
          <p:cNvPr id="8" name="Rectangle 7"/>
          <p:cNvSpPr/>
          <p:nvPr/>
        </p:nvSpPr>
        <p:spPr>
          <a:xfrm>
            <a:off x="432000" y="1368000"/>
            <a:ext cx="3536400" cy="1980000"/>
          </a:xfrm>
          <a:prstGeom prst="rect">
            <a:avLst/>
          </a:prstGeom>
          <a:solidFill>
            <a:srgbClr val="F1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32000" y="1368000"/>
            <a:ext cx="3536400" cy="108000"/>
          </a:xfrm>
          <a:prstGeom prst="rect">
            <a:avLst/>
          </a:prstGeom>
          <a:solidFill>
            <a:srgbClr val="0055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0000" y="1584000"/>
            <a:ext cx="3320400" cy="79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 i="0">
                <a:solidFill>
                  <a:srgbClr val="005594"/>
                </a:solidFill>
                <a:latin typeface="Arial"/>
              </a:rPr>
              <a:t>120+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0000" y="2448000"/>
            <a:ext cx="33204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1D1C1D"/>
                </a:solidFill>
                <a:latin typeface="Arial"/>
              </a:rPr>
              <a:t>Markets Covered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0000" y="2808000"/>
            <a:ext cx="33204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99999"/>
                </a:solidFill>
                <a:latin typeface="Arial"/>
              </a:rPr>
              <a:t>Full regulatory depth, not just alerts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48400" y="1368000"/>
            <a:ext cx="3536400" cy="1980000"/>
          </a:xfrm>
          <a:prstGeom prst="rect">
            <a:avLst/>
          </a:prstGeom>
          <a:solidFill>
            <a:srgbClr val="F1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148400" y="1368000"/>
            <a:ext cx="3536400" cy="108000"/>
          </a:xfrm>
          <a:prstGeom prst="rect">
            <a:avLst/>
          </a:prstGeom>
          <a:solidFill>
            <a:srgbClr val="0055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56400" y="1584000"/>
            <a:ext cx="3320400" cy="79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 i="0">
                <a:solidFill>
                  <a:srgbClr val="005594"/>
                </a:solidFill>
                <a:latin typeface="Arial"/>
              </a:rPr>
              <a:t>250K+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56400" y="2448000"/>
            <a:ext cx="33204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1D1C1D"/>
                </a:solidFill>
                <a:latin typeface="Arial"/>
              </a:rPr>
              <a:t>Products Managed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56400" y="2808000"/>
            <a:ext cx="33204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99999"/>
                </a:solidFill>
                <a:latin typeface="Arial"/>
              </a:rPr>
              <a:t>Across global portfolios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864800" y="1368000"/>
            <a:ext cx="3536400" cy="1980000"/>
          </a:xfrm>
          <a:prstGeom prst="rect">
            <a:avLst/>
          </a:prstGeom>
          <a:solidFill>
            <a:srgbClr val="F1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864800" y="1368000"/>
            <a:ext cx="3536400" cy="108000"/>
          </a:xfrm>
          <a:prstGeom prst="rect">
            <a:avLst/>
          </a:prstGeom>
          <a:solidFill>
            <a:srgbClr val="0055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972800" y="1584000"/>
            <a:ext cx="3320400" cy="79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 i="0">
                <a:solidFill>
                  <a:srgbClr val="005594"/>
                </a:solidFill>
                <a:latin typeface="Arial"/>
              </a:rPr>
              <a:t>$2.2B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972800" y="2448000"/>
            <a:ext cx="33204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1D1C1D"/>
                </a:solidFill>
                <a:latin typeface="Arial"/>
              </a:rPr>
              <a:t>Client Size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972800" y="2808000"/>
            <a:ext cx="33204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99999"/>
                </a:solidFill>
                <a:latin typeface="Arial"/>
              </a:rPr>
              <a:t>Growing to $6.2B by 2034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32000" y="3780000"/>
            <a:ext cx="3584400" cy="1440000"/>
          </a:xfrm>
          <a:prstGeom prst="rect">
            <a:avLst/>
          </a:prstGeom>
          <a:solidFill>
            <a:srgbClr val="F1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32000" y="3780000"/>
            <a:ext cx="144000" cy="1440000"/>
          </a:xfrm>
          <a:prstGeom prst="rect">
            <a:avLst/>
          </a:prstGeom>
          <a:solidFill>
            <a:srgbClr val="0055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20000" y="3924000"/>
            <a:ext cx="31524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5594"/>
                </a:solidFill>
                <a:latin typeface="Arial"/>
              </a:rPr>
              <a:t>120+ Market Content Database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20000" y="4320000"/>
            <a:ext cx="3152400" cy="79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D1C1D"/>
                </a:solidFill>
                <a:latin typeface="Arial"/>
              </a:rPr>
              <a:t>Deep regulatory guidance — not surface-level alerts. The only platform with this level of device-specific depth.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196400" y="3780000"/>
            <a:ext cx="3584400" cy="1440000"/>
          </a:xfrm>
          <a:prstGeom prst="rect">
            <a:avLst/>
          </a:prstGeom>
          <a:solidFill>
            <a:srgbClr val="F1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4196400" y="3780000"/>
            <a:ext cx="144000" cy="1440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484400" y="3924000"/>
            <a:ext cx="31524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5594"/>
                </a:solidFill>
                <a:latin typeface="Arial"/>
              </a:rPr>
              <a:t>Device-Focused by Design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84400" y="4320000"/>
            <a:ext cx="3152400" cy="79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D1C1D"/>
                </a:solidFill>
                <a:latin typeface="Arial"/>
              </a:rPr>
              <a:t>Purpose-built for medical device manufacturers. Every feature built for device regulatory teams.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960800" y="3780000"/>
            <a:ext cx="3584400" cy="1440000"/>
          </a:xfrm>
          <a:prstGeom prst="rect">
            <a:avLst/>
          </a:prstGeom>
          <a:solidFill>
            <a:srgbClr val="F1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960800" y="3780000"/>
            <a:ext cx="144000" cy="1440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248800" y="3924000"/>
            <a:ext cx="31524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5594"/>
                </a:solidFill>
                <a:latin typeface="Arial"/>
              </a:rPr>
              <a:t>Distributor Collaboration Tools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48800" y="4320000"/>
            <a:ext cx="3152400" cy="79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D1C1D"/>
                </a:solidFill>
                <a:latin typeface="Arial"/>
              </a:rPr>
              <a:t>Unique in-platform distributor workflow management. A genuine differentiator no competitor has matched.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6282000"/>
            <a:ext cx="3048300" cy="54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3048300" y="6282000"/>
            <a:ext cx="3048300" cy="54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6096600" y="6282000"/>
            <a:ext cx="3048300" cy="54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9144900" y="6282000"/>
            <a:ext cx="3048300" cy="54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0" y="6318000"/>
            <a:ext cx="12193200" cy="540000"/>
          </a:xfrm>
          <a:prstGeom prst="rect">
            <a:avLst/>
          </a:prstGeom>
          <a:solidFill>
            <a:srgbClr val="0055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720000" y="6426000"/>
            <a:ext cx="107532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  <a:latin typeface="Arial"/>
              </a:rPr>
              <a:t>© RegDesk 2026 · 120+ Markets · 250K+ Products · Purpose-Built for MedDev · regdesk.co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559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048300" cy="90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048300" y="0"/>
            <a:ext cx="3048300" cy="90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096600" y="0"/>
            <a:ext cx="3048300" cy="90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900" y="0"/>
            <a:ext cx="3048300" cy="90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0000" y="720000"/>
            <a:ext cx="54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BC624"/>
                </a:solidFill>
                <a:latin typeface="Arial"/>
              </a:rPr>
              <a:t>THE REGDESK DIFFERENCE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0000" y="1080000"/>
            <a:ext cx="5760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Arial"/>
              </a:rPr>
              <a:t>From First Market to Global Scale 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000" y="1548000"/>
            <a:ext cx="576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BC624"/>
                </a:solidFill>
                <a:latin typeface="Arial"/>
              </a:rPr>
              <a:t>In One Platform.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0000" y="2160000"/>
            <a:ext cx="540000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CDDEE"/>
                </a:solidFill>
                <a:latin typeface="Arial"/>
              </a:rPr>
              <a:t>Most teams manage regulatory with spreadsheets, email threads, and outdated PDFs. RegDesk replaces all of it — with a system that scales with you.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0000" y="720000"/>
            <a:ext cx="54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76CADD"/>
                </a:solidFill>
                <a:latin typeface="Arial"/>
              </a:rPr>
              <a:t>Without RegDesk  →  With RegDesk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300000" y="1152000"/>
            <a:ext cx="2520000" cy="1296000"/>
          </a:xfrm>
          <a:prstGeom prst="rect">
            <a:avLst/>
          </a:prstGeom>
          <a:solidFill>
            <a:srgbClr val="44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80000" y="1260000"/>
            <a:ext cx="2160000" cy="10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8080"/>
                </a:solidFill>
                <a:latin typeface="Arial"/>
              </a:rPr>
              <a:t>❌  Manual tracking in spreadsheets — error-prone, not scalable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000000" y="1152000"/>
            <a:ext cx="2520000" cy="1296000"/>
          </a:xfrm>
          <a:prstGeom prst="rect">
            <a:avLst/>
          </a:prstGeom>
          <a:solidFill>
            <a:srgbClr val="0033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80000" y="1260000"/>
            <a:ext cx="2160000" cy="10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4ADE80"/>
                </a:solidFill>
                <a:latin typeface="Arial"/>
              </a:rPr>
              <a:t>✅  Real-time portfolio dashboard across all markets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300000" y="2664000"/>
            <a:ext cx="2520000" cy="1296000"/>
          </a:xfrm>
          <a:prstGeom prst="rect">
            <a:avLst/>
          </a:prstGeom>
          <a:solidFill>
            <a:srgbClr val="44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80000" y="2772000"/>
            <a:ext cx="2160000" cy="10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8080"/>
                </a:solidFill>
                <a:latin typeface="Arial"/>
              </a:rPr>
              <a:t>❌  Missed renewals discovered late — costly delays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000000" y="2664000"/>
            <a:ext cx="2520000" cy="1296000"/>
          </a:xfrm>
          <a:prstGeom prst="rect">
            <a:avLst/>
          </a:prstGeom>
          <a:solidFill>
            <a:srgbClr val="0033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80000" y="2772000"/>
            <a:ext cx="2160000" cy="10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4ADE80"/>
                </a:solidFill>
                <a:latin typeface="Arial"/>
              </a:rPr>
              <a:t>✅  Automated alerts months in advance, every time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300000" y="4176000"/>
            <a:ext cx="2520000" cy="1296000"/>
          </a:xfrm>
          <a:prstGeom prst="rect">
            <a:avLst/>
          </a:prstGeom>
          <a:solidFill>
            <a:srgbClr val="44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80000" y="4284000"/>
            <a:ext cx="2160000" cy="10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8080"/>
                </a:solidFill>
                <a:latin typeface="Arial"/>
              </a:rPr>
              <a:t>❌  Regulatory changes discovered months after the fact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000000" y="4176000"/>
            <a:ext cx="2520000" cy="1296000"/>
          </a:xfrm>
          <a:prstGeom prst="rect">
            <a:avLst/>
          </a:prstGeom>
          <a:solidFill>
            <a:srgbClr val="0033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80000" y="4284000"/>
            <a:ext cx="2160000" cy="10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4ADE80"/>
                </a:solidFill>
                <a:latin typeface="Arial"/>
              </a:rPr>
              <a:t>✅  AI impact assessment the moment a change is published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6282000"/>
            <a:ext cx="3048300" cy="90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3048300" y="6282000"/>
            <a:ext cx="3048300" cy="90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6096600" y="6282000"/>
            <a:ext cx="3048300" cy="90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9144900" y="6282000"/>
            <a:ext cx="3048300" cy="90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0" y="6318000"/>
            <a:ext cx="12193200" cy="540000"/>
          </a:xfrm>
          <a:prstGeom prst="rect">
            <a:avLst/>
          </a:prstGeom>
          <a:solidFill>
            <a:srgbClr val="00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20000" y="6426000"/>
            <a:ext cx="107532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  <a:latin typeface="Arial"/>
              </a:rPr>
              <a:t>© RegDesk 2026 · Regulatory Intelligence Redefined · regdesk.co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048300" cy="90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048300" y="0"/>
            <a:ext cx="3048300" cy="90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096600" y="0"/>
            <a:ext cx="3048300" cy="90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900" y="0"/>
            <a:ext cx="3048300" cy="90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0000" y="288000"/>
            <a:ext cx="504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16F12"/>
                </a:solidFill>
                <a:latin typeface="Arial"/>
              </a:rPr>
              <a:t>INTEGRATIONS &amp; ECOSYSTEM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0000" y="612000"/>
            <a:ext cx="5400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005594"/>
                </a:solidFill>
                <a:latin typeface="Arial"/>
              </a:rPr>
              <a:t>Fits Into Your Existing Stack.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000" y="1440000"/>
            <a:ext cx="540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D1C1D"/>
                </a:solidFill>
                <a:latin typeface="Arial"/>
              </a:rPr>
              <a:t>🔗  API access — Read/write API to integrate RegDesk into your existing tech stack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0000" y="1943999"/>
            <a:ext cx="540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D1C1D"/>
                </a:solidFill>
                <a:latin typeface="Arial"/>
              </a:rPr>
              <a:t>⚙️  ERP / PLM integration — SAP, PLM, eDMS, and enterprise systems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0000" y="2447998"/>
            <a:ext cx="540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D1C1D"/>
                </a:solidFill>
                <a:latin typeface="Arial"/>
              </a:rPr>
              <a:t>✅  QMS / eQMS integration — Bi-directional sync with quality management systems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0000" y="2951997"/>
            <a:ext cx="540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D1C1D"/>
                </a:solidFill>
                <a:latin typeface="Arial"/>
              </a:rPr>
              <a:t>🔐  SSO / enterprise auth — SAML, OIDC, and enterprise identity providers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0000" y="3455996"/>
            <a:ext cx="540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D1C1D"/>
                </a:solidFill>
                <a:latin typeface="Arial"/>
              </a:rPr>
              <a:t>🏷️  UDI management — GUDID and EUDAMED submission support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00000" y="648000"/>
            <a:ext cx="2340000" cy="1260000"/>
          </a:xfrm>
          <a:prstGeom prst="rect">
            <a:avLst/>
          </a:prstGeom>
          <a:solidFill>
            <a:srgbClr val="F1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80000" y="828000"/>
            <a:ext cx="19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005594"/>
                </a:solidFill>
                <a:latin typeface="Arial"/>
              </a:rPr>
              <a:t>🔗  REST API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80000" y="1296000"/>
            <a:ext cx="198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55555"/>
                </a:solidFill>
                <a:latin typeface="Arial"/>
              </a:rPr>
              <a:t>Full read/write access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820000" y="648000"/>
            <a:ext cx="2340000" cy="1260000"/>
          </a:xfrm>
          <a:prstGeom prst="rect">
            <a:avLst/>
          </a:prstGeom>
          <a:solidFill>
            <a:srgbClr val="F1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000000" y="828000"/>
            <a:ext cx="19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005594"/>
                </a:solidFill>
                <a:latin typeface="Arial"/>
              </a:rPr>
              <a:t>⚙️  ERP / PLM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000000" y="1296000"/>
            <a:ext cx="198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55555"/>
                </a:solidFill>
                <a:latin typeface="Arial"/>
              </a:rPr>
              <a:t>SAP &amp; enterprise systems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300000" y="2088000"/>
            <a:ext cx="2340000" cy="1260000"/>
          </a:xfrm>
          <a:prstGeom prst="rect">
            <a:avLst/>
          </a:prstGeom>
          <a:solidFill>
            <a:srgbClr val="F1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80000" y="2268000"/>
            <a:ext cx="19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005594"/>
                </a:solidFill>
                <a:latin typeface="Arial"/>
              </a:rPr>
              <a:t>✅  QMS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80000" y="2736000"/>
            <a:ext cx="198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55555"/>
                </a:solidFill>
                <a:latin typeface="Arial"/>
              </a:rPr>
              <a:t>Quality management sync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820000" y="2088000"/>
            <a:ext cx="2340000" cy="1260000"/>
          </a:xfrm>
          <a:prstGeom prst="rect">
            <a:avLst/>
          </a:prstGeom>
          <a:solidFill>
            <a:srgbClr val="F1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000000" y="2268000"/>
            <a:ext cx="19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005594"/>
                </a:solidFill>
                <a:latin typeface="Arial"/>
              </a:rPr>
              <a:t>🔐  SSO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000000" y="2736000"/>
            <a:ext cx="198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55555"/>
                </a:solidFill>
                <a:latin typeface="Arial"/>
              </a:rPr>
              <a:t>Enterprise identity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300000" y="3528000"/>
            <a:ext cx="4860000" cy="1260000"/>
          </a:xfrm>
          <a:prstGeom prst="rect">
            <a:avLst/>
          </a:prstGeom>
          <a:solidFill>
            <a:srgbClr val="F1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80000" y="3708000"/>
            <a:ext cx="45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005594"/>
                </a:solidFill>
                <a:latin typeface="Arial"/>
              </a:rPr>
              <a:t>🏷️  UDI Management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80000" y="4176000"/>
            <a:ext cx="450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55555"/>
                </a:solidFill>
                <a:latin typeface="Arial"/>
              </a:rPr>
              <a:t>GUDID + EUDAMED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0" y="6282000"/>
            <a:ext cx="3048300" cy="54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3048300" y="6282000"/>
            <a:ext cx="3048300" cy="54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096600" y="6282000"/>
            <a:ext cx="3048300" cy="54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9144900" y="6282000"/>
            <a:ext cx="3048300" cy="54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0" y="6318000"/>
            <a:ext cx="12193200" cy="540000"/>
          </a:xfrm>
          <a:prstGeom prst="rect">
            <a:avLst/>
          </a:prstGeom>
          <a:solidFill>
            <a:srgbClr val="0055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20000" y="6426000"/>
            <a:ext cx="107532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  <a:latin typeface="Arial"/>
              </a:rPr>
              <a:t>© RegDesk 2026 · API · ERP/PLM · QMS · SSO · UDI · regdesk.co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559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048300" cy="125999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048300" y="0"/>
            <a:ext cx="3048300" cy="125999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096600" y="0"/>
            <a:ext cx="3048300" cy="125999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900" y="0"/>
            <a:ext cx="3048300" cy="125999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9550" y="1800000"/>
            <a:ext cx="2754098" cy="126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80000" y="3420000"/>
            <a:ext cx="100332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i="0">
                <a:solidFill>
                  <a:srgbClr val="FFFFFF"/>
                </a:solidFill>
                <a:latin typeface="Arial"/>
              </a:rPr>
              <a:t>Trusted by Regulatory Professionals</a:t>
            </a:r>
          </a:p>
        </p:txBody>
      </p:sp>
      <p:sp>
        <p:nvSpPr>
          <p:cNvPr id="8" name="Rectangle 7"/>
          <p:cNvSpPr/>
          <p:nvPr/>
        </p:nvSpPr>
        <p:spPr>
          <a:xfrm>
            <a:off x="4476600" y="4320000"/>
            <a:ext cx="3240000" cy="648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476600" y="4356000"/>
            <a:ext cx="3240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005594"/>
                </a:solidFill>
                <a:latin typeface="Arial"/>
              </a:rPr>
              <a:t>regdesk.co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138000"/>
            <a:ext cx="3048300" cy="125999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048300" y="6138000"/>
            <a:ext cx="3048300" cy="125999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096600" y="6138000"/>
            <a:ext cx="3048300" cy="125999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9144900" y="6138000"/>
            <a:ext cx="3048300" cy="125999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0" y="6318000"/>
            <a:ext cx="12193200" cy="540000"/>
          </a:xfrm>
          <a:prstGeom prst="rect">
            <a:avLst/>
          </a:prstGeom>
          <a:solidFill>
            <a:srgbClr val="00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20000" y="6426000"/>
            <a:ext cx="107532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  <a:latin typeface="Arial"/>
              </a:rPr>
              <a:t>© RegDesk 2026 · regdesk.co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