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32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00559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3200" cy="3429000"/>
          </a:xfrm>
          <a:prstGeom prst="rect">
            <a:avLst/>
          </a:prstGeom>
          <a:solidFill>
            <a:srgbClr val="003D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3048300" cy="108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3048300" y="0"/>
            <a:ext cx="3048300" cy="108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096600" y="0"/>
            <a:ext cx="3048300" cy="108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9144900" y="0"/>
            <a:ext cx="3048300" cy="108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8" name="Picture 7" descr="regdesk_logo_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6600" y="648000"/>
            <a:ext cx="4320000" cy="9000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440000" y="1980000"/>
            <a:ext cx="93132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BC624"/>
                </a:solidFill>
                <a:latin typeface="Arial"/>
              </a:rPr>
              <a:t>RAPS CONVERGENCE 2026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40000" y="2448000"/>
            <a:ext cx="9313200" cy="79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600" b="1">
                <a:solidFill>
                  <a:srgbClr val="FFFFFF"/>
                </a:solidFill>
                <a:latin typeface="Arial"/>
              </a:rPr>
              <a:t>Regulatory Intelligence.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40000" y="3311999"/>
            <a:ext cx="9313200" cy="79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600" b="1">
                <a:solidFill>
                  <a:srgbClr val="FBC624"/>
                </a:solidFill>
                <a:latin typeface="Arial"/>
              </a:rPr>
              <a:t>Reimagined.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00000" y="4248000"/>
            <a:ext cx="8593200" cy="9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CCCCC"/>
                </a:solidFill>
                <a:latin typeface="Arial"/>
              </a:rPr>
              <a:t>The only platform purpose-built for medical device regulatory professionals
— from first market to global scale.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216600" y="5256000"/>
            <a:ext cx="2700000" cy="360000"/>
          </a:xfrm>
          <a:prstGeom prst="rect">
            <a:avLst/>
          </a:prstGeom>
          <a:solidFill>
            <a:srgbClr val="333355"/>
          </a:solidFill>
          <a:ln w="12700">
            <a:solidFill>
              <a:srgbClr val="8888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288600" y="5274000"/>
            <a:ext cx="2556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0">
                <a:solidFill>
                  <a:srgbClr val="FFFFFF"/>
                </a:solidFill>
                <a:latin typeface="Arial"/>
              </a:rPr>
              <a:t>🏛️  RAPS Convergence 2026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276600" y="5256000"/>
            <a:ext cx="1260000" cy="360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348599" y="5274000"/>
            <a:ext cx="1116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1D1C1D"/>
                </a:solidFill>
                <a:latin typeface="Arial"/>
              </a:rPr>
              <a:t>regdesk.co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102000"/>
            <a:ext cx="3048300" cy="108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3048300" y="6102000"/>
            <a:ext cx="3048300" cy="108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096600" y="6102000"/>
            <a:ext cx="3048300" cy="108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9144900" y="6102000"/>
            <a:ext cx="3048300" cy="108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0" y="6210000"/>
            <a:ext cx="12193200" cy="64800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2" name="Picture 21" descr="regdesk_logo_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6354000"/>
            <a:ext cx="1440000" cy="360000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2340000" y="6246000"/>
            <a:ext cx="72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CCCCCC"/>
                </a:solidFill>
                <a:latin typeface="Arial"/>
              </a:rPr>
              <a:t>© RegDesk 2026 — All Rights Reserved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313200" y="6246000"/>
            <a:ext cx="27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BC624"/>
                </a:solidFill>
                <a:latin typeface="Arial"/>
              </a:rPr>
              <a:t>© RegDesk 2026 · regdesk.co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048300" cy="108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3048300" y="0"/>
            <a:ext cx="3048300" cy="108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096600" y="0"/>
            <a:ext cx="3048300" cy="108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900" y="0"/>
            <a:ext cx="3048300" cy="108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6" name="Picture 5" descr="regdesk_logo_blu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" y="324000"/>
            <a:ext cx="2160000" cy="540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060000" y="396000"/>
            <a:ext cx="18000" cy="432000"/>
          </a:xfrm>
          <a:prstGeom prst="rect">
            <a:avLst/>
          </a:prstGeom>
          <a:solidFill>
            <a:srgbClr val="C0D9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240000" y="342000"/>
            <a:ext cx="36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16F12"/>
                </a:solidFill>
                <a:latin typeface="Arial"/>
              </a:rPr>
              <a:t>THE REGDESK PLATFORM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40000" y="558000"/>
            <a:ext cx="540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005594"/>
                </a:solidFill>
                <a:latin typeface="Arial"/>
              </a:rPr>
              <a:t>Four Pillars of Regulatory Excellence</a:t>
            </a:r>
          </a:p>
        </p:txBody>
      </p:sp>
      <p:sp>
        <p:nvSpPr>
          <p:cNvPr id="10" name="Rectangle 9"/>
          <p:cNvSpPr/>
          <p:nvPr/>
        </p:nvSpPr>
        <p:spPr>
          <a:xfrm>
            <a:off x="720000" y="1152000"/>
            <a:ext cx="2526300" cy="4878000"/>
          </a:xfrm>
          <a:prstGeom prst="rect">
            <a:avLst/>
          </a:prstGeom>
          <a:solidFill>
            <a:srgbClr val="076A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20000" y="5940000"/>
            <a:ext cx="631575" cy="90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1351575" y="5940000"/>
            <a:ext cx="631575" cy="90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1983150" y="5940000"/>
            <a:ext cx="631575" cy="90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614725" y="5940000"/>
            <a:ext cx="631575" cy="90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52000" y="1692000"/>
            <a:ext cx="1806300" cy="9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0">
                <a:solidFill>
                  <a:srgbClr val="FFFFFF"/>
                </a:solidFill>
                <a:latin typeface="Arial"/>
              </a:rPr>
              <a:t>🗺️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52000" y="2664000"/>
            <a:ext cx="18063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FBC624"/>
                </a:solidFill>
                <a:latin typeface="Arial"/>
              </a:rPr>
              <a:t>Plan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52000" y="3312000"/>
            <a:ext cx="1806300" cy="235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E0E8F0"/>
                </a:solidFill>
                <a:latin typeface="Arial"/>
              </a:rPr>
              <a:t>Map regulatory pathways across 120+ markets. AI-powered classification and submission strategy — before you commit resources.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462300" y="1152000"/>
            <a:ext cx="2526300" cy="4878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3462300" y="5940000"/>
            <a:ext cx="631575" cy="90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093875" y="5940000"/>
            <a:ext cx="631575" cy="90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725450" y="5940000"/>
            <a:ext cx="631575" cy="90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5357025" y="5940000"/>
            <a:ext cx="631575" cy="90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894300" y="1692000"/>
            <a:ext cx="1806300" cy="9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0">
                <a:solidFill>
                  <a:srgbClr val="1D1C1D"/>
                </a:solidFill>
                <a:latin typeface="Arial"/>
              </a:rPr>
              <a:t>🔧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894300" y="2664000"/>
            <a:ext cx="18063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005594"/>
                </a:solidFill>
                <a:latin typeface="Arial"/>
              </a:rPr>
              <a:t>Build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894300" y="3312000"/>
            <a:ext cx="1806300" cy="235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33333"/>
                </a:solidFill>
                <a:latin typeface="Arial"/>
              </a:rPr>
              <a:t>Compile compliant submissions with labeling requirements, UDI management, and automated document workflows.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204600" y="1152000"/>
            <a:ext cx="2526300" cy="4878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6204600" y="5940000"/>
            <a:ext cx="631575" cy="90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836175" y="5940000"/>
            <a:ext cx="631575" cy="90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7467750" y="5940000"/>
            <a:ext cx="631575" cy="90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8099325" y="5940000"/>
            <a:ext cx="631575" cy="90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636600" y="1692000"/>
            <a:ext cx="1806300" cy="9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0">
                <a:solidFill>
                  <a:srgbClr val="FFFFFF"/>
                </a:solidFill>
                <a:latin typeface="Arial"/>
              </a:rPr>
              <a:t>📊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636600" y="2664000"/>
            <a:ext cx="18063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FBC624"/>
                </a:solidFill>
                <a:latin typeface="Arial"/>
              </a:rPr>
              <a:t>Track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636600" y="3312000"/>
            <a:ext cx="1806300" cy="235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E0E8F0"/>
                </a:solidFill>
                <a:latin typeface="Arial"/>
              </a:rPr>
              <a:t>Monitor registrations, renewals, and approvals across your entire portfolio. Real-time dashboards and renewal alerts.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946900" y="1152000"/>
            <a:ext cx="2526300" cy="4878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8946900" y="5940000"/>
            <a:ext cx="631575" cy="90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9578475" y="5940000"/>
            <a:ext cx="631575" cy="90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10210050" y="5940000"/>
            <a:ext cx="631575" cy="90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10841625" y="5940000"/>
            <a:ext cx="631575" cy="90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9378900" y="1692000"/>
            <a:ext cx="1806300" cy="9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0">
                <a:solidFill>
                  <a:srgbClr val="1D1C1D"/>
                </a:solidFill>
                <a:latin typeface="Arial"/>
              </a:rPr>
              <a:t>🛡️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378900" y="2664000"/>
            <a:ext cx="18063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1D1C1D"/>
                </a:solidFill>
                <a:latin typeface="Arial"/>
              </a:rPr>
              <a:t>Maintain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378900" y="3312000"/>
            <a:ext cx="1806300" cy="235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33333"/>
                </a:solidFill>
                <a:latin typeface="Arial"/>
              </a:rPr>
              <a:t>Stay ahead of regulatory changes with automated impact assessments. Audit-ready documentation at every step.</a:t>
            </a:r>
          </a:p>
        </p:txBody>
      </p:sp>
      <p:sp>
        <p:nvSpPr>
          <p:cNvPr id="42" name="Rectangle 41"/>
          <p:cNvSpPr/>
          <p:nvPr/>
        </p:nvSpPr>
        <p:spPr>
          <a:xfrm>
            <a:off x="0" y="6102000"/>
            <a:ext cx="3048300" cy="72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3048300" y="6102000"/>
            <a:ext cx="3048300" cy="72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6096600" y="6102000"/>
            <a:ext cx="3048300" cy="72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9144900" y="6102000"/>
            <a:ext cx="3048300" cy="72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0" y="6210000"/>
            <a:ext cx="12193200" cy="648000"/>
          </a:xfrm>
          <a:prstGeom prst="rect">
            <a:avLst/>
          </a:prstGeom>
          <a:solidFill>
            <a:srgbClr val="00559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7" name="Picture 46" descr="regdesk_logo_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000" y="6354000"/>
            <a:ext cx="1440000" cy="360000"/>
          </a:xfrm>
          <a:prstGeom prst="rect">
            <a:avLst/>
          </a:prstGeom>
        </p:spPr>
      </p:pic>
      <p:sp>
        <p:nvSpPr>
          <p:cNvPr id="48" name="TextBox 47"/>
          <p:cNvSpPr txBox="1"/>
          <p:nvPr/>
        </p:nvSpPr>
        <p:spPr>
          <a:xfrm>
            <a:off x="2340000" y="6246000"/>
            <a:ext cx="72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CCCCCC"/>
                </a:solidFill>
                <a:latin typeface="Arial"/>
              </a:rPr>
              <a:t>Plan · Build · Track · Maintain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313200" y="6246000"/>
            <a:ext cx="27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BC624"/>
                </a:solidFill>
                <a:latin typeface="Arial"/>
              </a:rPr>
              <a:t>© RegDesk 2026 · regdesk.co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3D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003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048300" cy="108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3048300" y="0"/>
            <a:ext cx="3048300" cy="108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096600" y="0"/>
            <a:ext cx="3048300" cy="108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9144900" y="0"/>
            <a:ext cx="3048300" cy="108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20000" y="432000"/>
            <a:ext cx="720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76CADD"/>
                </a:solidFill>
                <a:latin typeface="Arial"/>
              </a:rPr>
              <a:t>INTELLIGENT RIM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0000" y="792000"/>
            <a:ext cx="10753200" cy="9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>
                <a:solidFill>
                  <a:srgbClr val="FFFFFF"/>
                </a:solidFill>
                <a:latin typeface="Arial"/>
              </a:rPr>
              <a:t>AI-Powered Regulatory Intelligence Engine</a:t>
            </a:r>
          </a:p>
        </p:txBody>
      </p:sp>
      <p:sp>
        <p:nvSpPr>
          <p:cNvPr id="9" name="Rectangle 8"/>
          <p:cNvSpPr/>
          <p:nvPr/>
        </p:nvSpPr>
        <p:spPr>
          <a:xfrm>
            <a:off x="720000" y="1872000"/>
            <a:ext cx="2526300" cy="4158000"/>
          </a:xfrm>
          <a:prstGeom prst="rect">
            <a:avLst/>
          </a:prstGeom>
          <a:solidFill>
            <a:srgbClr val="0A3A62"/>
          </a:solidFill>
          <a:ln w="12700">
            <a:solidFill>
              <a:srgbClr val="2255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346300" y="1944000"/>
            <a:ext cx="792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4800" b="1">
                <a:solidFill>
                  <a:srgbClr val="114470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8000" y="2520000"/>
            <a:ext cx="20943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>
                <a:solidFill>
                  <a:srgbClr val="FBC624"/>
                </a:solidFill>
                <a:latin typeface="Arial"/>
              </a:rPr>
              <a:t>Change Impact Assessment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8000" y="3132000"/>
            <a:ext cx="2094300" cy="271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>
                <a:solidFill>
                  <a:srgbClr val="CCDDEE"/>
                </a:solidFill>
                <a:latin typeface="Arial"/>
              </a:rPr>
              <a:t>Automatically detect regulatory changes and instantly assess impact across every product, SKU, and market in your portfolio.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62300" y="1872000"/>
            <a:ext cx="2526300" cy="4158000"/>
          </a:xfrm>
          <a:prstGeom prst="rect">
            <a:avLst/>
          </a:prstGeom>
          <a:solidFill>
            <a:srgbClr val="0A3A62"/>
          </a:solidFill>
          <a:ln w="12700">
            <a:solidFill>
              <a:srgbClr val="2255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088600" y="1944000"/>
            <a:ext cx="792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4800" b="1">
                <a:solidFill>
                  <a:srgbClr val="114470"/>
                </a:solidFill>
                <a:latin typeface="Arial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50300" y="2520000"/>
            <a:ext cx="20943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>
                <a:solidFill>
                  <a:srgbClr val="FBC624"/>
                </a:solidFill>
                <a:latin typeface="Arial"/>
              </a:rPr>
              <a:t>Smart Classification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50300" y="3132000"/>
            <a:ext cx="2094300" cy="271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>
                <a:solidFill>
                  <a:srgbClr val="CCDDEE"/>
                </a:solidFill>
                <a:latin typeface="Arial"/>
              </a:rPr>
              <a:t>AI-driven device classification across 120+ markets. Instantly determine your regulatory pathway before committing resources.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204600" y="1872000"/>
            <a:ext cx="2526300" cy="4158000"/>
          </a:xfrm>
          <a:prstGeom prst="rect">
            <a:avLst/>
          </a:prstGeom>
          <a:solidFill>
            <a:srgbClr val="0A3A62"/>
          </a:solidFill>
          <a:ln w="12700">
            <a:solidFill>
              <a:srgbClr val="2255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830900" y="1944000"/>
            <a:ext cx="792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4800" b="1">
                <a:solidFill>
                  <a:srgbClr val="114470"/>
                </a:solidFill>
                <a:latin typeface="Arial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92600" y="2520000"/>
            <a:ext cx="20943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>
                <a:solidFill>
                  <a:srgbClr val="FBC624"/>
                </a:solidFill>
                <a:latin typeface="Arial"/>
              </a:rPr>
              <a:t>Automated Alerts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92600" y="3132000"/>
            <a:ext cx="2094300" cy="271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>
                <a:solidFill>
                  <a:srgbClr val="CCDDEE"/>
                </a:solidFill>
                <a:latin typeface="Arial"/>
              </a:rPr>
              <a:t>Never miss a renewal or regulatory update. Real-time monitoring with intelligent notifications mapped to your portfolio.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946900" y="1872000"/>
            <a:ext cx="2526300" cy="4158000"/>
          </a:xfrm>
          <a:prstGeom prst="rect">
            <a:avLst/>
          </a:prstGeom>
          <a:solidFill>
            <a:srgbClr val="0A3A62"/>
          </a:solidFill>
          <a:ln w="12700">
            <a:solidFill>
              <a:srgbClr val="2255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573200" y="1944000"/>
            <a:ext cx="792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4800" b="1">
                <a:solidFill>
                  <a:srgbClr val="114470"/>
                </a:solidFill>
                <a:latin typeface="Arial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234900" y="2520000"/>
            <a:ext cx="20943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>
                <a:solidFill>
                  <a:srgbClr val="FBC624"/>
                </a:solidFill>
                <a:latin typeface="Arial"/>
              </a:rPr>
              <a:t>Regulatory Co-Pilot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234900" y="3132000"/>
            <a:ext cx="2094300" cy="271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>
                <a:solidFill>
                  <a:srgbClr val="CCDDEE"/>
                </a:solidFill>
                <a:latin typeface="Arial"/>
              </a:rPr>
              <a:t>AI-assisted labeling review, document summarization, and workflow automation — your regulatory team, supercharged.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6102000"/>
            <a:ext cx="3048300" cy="108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048300" y="6102000"/>
            <a:ext cx="3048300" cy="108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6096600" y="6102000"/>
            <a:ext cx="3048300" cy="108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9144900" y="6102000"/>
            <a:ext cx="3048300" cy="108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0" y="6210000"/>
            <a:ext cx="12193200" cy="64800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0" name="Picture 29" descr="regdesk_logo_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6354000"/>
            <a:ext cx="1440000" cy="360000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2340000" y="6246000"/>
            <a:ext cx="72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CCCCCC"/>
                </a:solidFill>
                <a:latin typeface="Arial"/>
              </a:rPr>
              <a:t>AI-Driven Regulatory Intelligence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313200" y="6246000"/>
            <a:ext cx="27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BC624"/>
                </a:solidFill>
                <a:latin typeface="Arial"/>
              </a:rPr>
              <a:t>© RegDesk 2026 · regdesk.co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048300" cy="108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3048300" y="0"/>
            <a:ext cx="3048300" cy="108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096600" y="0"/>
            <a:ext cx="3048300" cy="108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900" y="0"/>
            <a:ext cx="3048300" cy="108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20000" y="432000"/>
            <a:ext cx="576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16F12"/>
                </a:solidFill>
                <a:latin typeface="Arial"/>
              </a:rPr>
              <a:t>ENTERPRISE-GRADE VALIDATION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0000" y="720000"/>
            <a:ext cx="5760000" cy="12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000" b="1">
                <a:solidFill>
                  <a:srgbClr val="005594"/>
                </a:solidFill>
                <a:latin typeface="Arial"/>
              </a:rPr>
              <a:t>Built for Audit.
Ready for Review.</a:t>
            </a:r>
          </a:p>
        </p:txBody>
      </p:sp>
      <p:sp>
        <p:nvSpPr>
          <p:cNvPr id="8" name="Rectangle 7"/>
          <p:cNvSpPr/>
          <p:nvPr/>
        </p:nvSpPr>
        <p:spPr>
          <a:xfrm>
            <a:off x="720000" y="2160000"/>
            <a:ext cx="54000" cy="198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00000" y="2142000"/>
            <a:ext cx="5400000" cy="27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1600">
                <a:solidFill>
                  <a:srgbClr val="1D1C1D"/>
                </a:solidFill>
                <a:latin typeface="Arial"/>
              </a:rPr>
              <a:t>Full audit trails</a:t>
            </a:r>
            <a:r>
              <a:rPr sz="1600">
                <a:solidFill>
                  <a:srgbClr val="666666"/>
                </a:solidFill>
                <a:latin typeface="Arial"/>
              </a:rPr>
              <a:t>— Every action, document, and approval automatically captured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720000" y="2484000"/>
            <a:ext cx="54000" cy="198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00000" y="2466000"/>
            <a:ext cx="5400000" cy="27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1600">
                <a:solidFill>
                  <a:srgbClr val="1D1C1D"/>
                </a:solidFill>
                <a:latin typeface="Arial"/>
              </a:rPr>
              <a:t>GxP compliance</a:t>
            </a:r>
            <a:r>
              <a:rPr sz="1600">
                <a:solidFill>
                  <a:srgbClr val="666666"/>
                </a:solidFill>
                <a:latin typeface="Arial"/>
              </a:rPr>
              <a:t>— Supports Good Practice guidelines including electronic records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20000" y="2808000"/>
            <a:ext cx="54000" cy="198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00000" y="2790000"/>
            <a:ext cx="5400000" cy="27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1600">
                <a:solidFill>
                  <a:srgbClr val="1D1C1D"/>
                </a:solidFill>
                <a:latin typeface="Arial"/>
              </a:rPr>
              <a:t>21 CFR Part 11</a:t>
            </a:r>
            <a:r>
              <a:rPr sz="1600">
                <a:solidFill>
                  <a:srgbClr val="666666"/>
                </a:solidFill>
                <a:latin typeface="Arial"/>
              </a:rPr>
              <a:t>— Electronic signature and records compliance built-in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20000" y="3132000"/>
            <a:ext cx="54000" cy="198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00000" y="3114000"/>
            <a:ext cx="5400000" cy="27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1600">
                <a:solidFill>
                  <a:srgbClr val="1D1C1D"/>
                </a:solidFill>
                <a:latin typeface="Arial"/>
              </a:rPr>
              <a:t>Change management</a:t>
            </a:r>
            <a:r>
              <a:rPr sz="1600">
                <a:solidFill>
                  <a:srgbClr val="666666"/>
                </a:solidFill>
                <a:latin typeface="Arial"/>
              </a:rPr>
              <a:t>— 4-stage validated workflow from assessment to approval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20000" y="3456000"/>
            <a:ext cx="54000" cy="198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00000" y="3438000"/>
            <a:ext cx="5400000" cy="27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1600">
                <a:solidFill>
                  <a:srgbClr val="1D1C1D"/>
                </a:solidFill>
                <a:latin typeface="Arial"/>
              </a:rPr>
              <a:t>Role-based access control</a:t>
            </a:r>
            <a:r>
              <a:rPr sz="1600">
                <a:solidFill>
                  <a:srgbClr val="666666"/>
                </a:solidFill>
                <a:latin typeface="Arial"/>
              </a:rPr>
              <a:t>— Enterprise identity and permissions management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20000" y="3780000"/>
            <a:ext cx="54000" cy="198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00000" y="3762000"/>
            <a:ext cx="5400000" cy="27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1600">
                <a:solidFill>
                  <a:srgbClr val="1D1C1D"/>
                </a:solidFill>
                <a:latin typeface="Arial"/>
              </a:rPr>
              <a:t>SSO &amp; multi-tenant workspaces</a:t>
            </a:r>
            <a:r>
              <a:rPr sz="1600">
                <a:solidFill>
                  <a:srgbClr val="666666"/>
                </a:solidFill>
                <a:latin typeface="Arial"/>
              </a:rPr>
              <a:t>— Secure collaboration across your organization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793200" y="432000"/>
            <a:ext cx="5040000" cy="1980000"/>
          </a:xfrm>
          <a:prstGeom prst="rect">
            <a:avLst/>
          </a:prstGeom>
          <a:solidFill>
            <a:srgbClr val="00559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413200" y="576000"/>
            <a:ext cx="1800000" cy="9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200" b="1">
                <a:solidFill>
                  <a:srgbClr val="FBC624"/>
                </a:solidFill>
                <a:latin typeface="Arial"/>
              </a:rPr>
              <a:t>✓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153200" y="1512000"/>
            <a:ext cx="432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>
                <a:solidFill>
                  <a:srgbClr val="FFFFFF"/>
                </a:solidFill>
                <a:latin typeface="Arial"/>
              </a:rPr>
              <a:t>Audit-Ready by Design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153200" y="1872000"/>
            <a:ext cx="432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0">
                <a:solidFill>
                  <a:srgbClr val="CCCCCC"/>
                </a:solidFill>
                <a:latin typeface="Arial"/>
              </a:rPr>
              <a:t>Not retrofitted. Built from the ground up for regulatory validation.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793200" y="2700000"/>
            <a:ext cx="1548000" cy="1007999"/>
          </a:xfrm>
          <a:prstGeom prst="rect">
            <a:avLst/>
          </a:prstGeom>
          <a:solidFill>
            <a:srgbClr val="F0FAF4"/>
          </a:solidFill>
          <a:ln w="19050">
            <a:solidFill>
              <a:srgbClr val="AEE0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93200" y="2808000"/>
            <a:ext cx="1548000" cy="39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>
                <a:solidFill>
                  <a:srgbClr val="1A8040"/>
                </a:solidFill>
                <a:latin typeface="Arial"/>
              </a:rPr>
              <a:t>100%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93200" y="3240000"/>
            <a:ext cx="1548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8040"/>
                </a:solidFill>
                <a:latin typeface="Arial"/>
              </a:rPr>
              <a:t>Automated Audit Trail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449200" y="2700000"/>
            <a:ext cx="1548000" cy="1007999"/>
          </a:xfrm>
          <a:prstGeom prst="rect">
            <a:avLst/>
          </a:prstGeom>
          <a:solidFill>
            <a:srgbClr val="FFF8E1"/>
          </a:solidFill>
          <a:ln w="19050">
            <a:solidFill>
              <a:srgbClr val="FBC6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449200" y="2808000"/>
            <a:ext cx="1548000" cy="39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>
                <a:solidFill>
                  <a:srgbClr val="B88A00"/>
                </a:solidFill>
                <a:latin typeface="Arial"/>
              </a:rPr>
              <a:t>GxP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449200" y="3240000"/>
            <a:ext cx="1548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B88A00"/>
                </a:solidFill>
                <a:latin typeface="Arial"/>
              </a:rPr>
              <a:t>Compliance Supported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0105200" y="2700000"/>
            <a:ext cx="1548000" cy="1007999"/>
          </a:xfrm>
          <a:prstGeom prst="rect">
            <a:avLst/>
          </a:prstGeom>
          <a:solidFill>
            <a:srgbClr val="F1FAFC"/>
          </a:solidFill>
          <a:ln w="19050">
            <a:solidFill>
              <a:srgbClr val="C0D9E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10105200" y="2808000"/>
            <a:ext cx="1548000" cy="39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>
                <a:solidFill>
                  <a:srgbClr val="005594"/>
                </a:solidFill>
                <a:latin typeface="Arial"/>
              </a:rPr>
              <a:t>Part 11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105200" y="3240000"/>
            <a:ext cx="1548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005594"/>
                </a:solidFill>
                <a:latin typeface="Arial"/>
              </a:rPr>
              <a:t>21 CFR Ready</a:t>
            </a:r>
          </a:p>
        </p:txBody>
      </p:sp>
      <p:sp>
        <p:nvSpPr>
          <p:cNvPr id="33" name="Rectangle 32"/>
          <p:cNvSpPr/>
          <p:nvPr/>
        </p:nvSpPr>
        <p:spPr>
          <a:xfrm>
            <a:off x="0" y="6102000"/>
            <a:ext cx="3048300" cy="72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3048300" y="6102000"/>
            <a:ext cx="3048300" cy="72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096600" y="6102000"/>
            <a:ext cx="3048300" cy="72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9144900" y="6102000"/>
            <a:ext cx="3048300" cy="72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0" y="6210000"/>
            <a:ext cx="12193200" cy="648000"/>
          </a:xfrm>
          <a:prstGeom prst="rect">
            <a:avLst/>
          </a:prstGeom>
          <a:solidFill>
            <a:srgbClr val="00559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8" name="Picture 37" descr="regdesk_logo_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6354000"/>
            <a:ext cx="1440000" cy="360000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2340000" y="6246000"/>
            <a:ext cx="72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CCCCCC"/>
                </a:solidFill>
                <a:latin typeface="Arial"/>
              </a:rPr>
              <a:t>Enterprise Validation &amp; Compliance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313200" y="6246000"/>
            <a:ext cx="27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BC624"/>
                </a:solidFill>
                <a:latin typeface="Arial"/>
              </a:rPr>
              <a:t>© RegDesk 2026 · regdesk.co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355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048300" cy="108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3048300" y="0"/>
            <a:ext cx="3048300" cy="108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096600" y="0"/>
            <a:ext cx="3048300" cy="108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900" y="0"/>
            <a:ext cx="3048300" cy="108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20000" y="468000"/>
            <a:ext cx="107532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>
                <a:solidFill>
                  <a:srgbClr val="76CADD"/>
                </a:solidFill>
                <a:latin typeface="Arial"/>
              </a:rPr>
              <a:t>TRUST &amp; COMPLIANCE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0000" y="792000"/>
            <a:ext cx="10753200" cy="10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000" b="1">
                <a:solidFill>
                  <a:srgbClr val="FFFFFF"/>
                </a:solidFill>
                <a:latin typeface="Arial"/>
              </a:rPr>
              <a:t>Security You Can Count On.
Compliance You Can Prove.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0000" y="1908000"/>
            <a:ext cx="100332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CCCCCC"/>
                </a:solidFill>
                <a:latin typeface="Arial"/>
              </a:rPr>
              <a:t>Enterprise-grade security infrastructure protecting your most sensitive regulatory data — certified, validated, and auditable.</a:t>
            </a:r>
          </a:p>
        </p:txBody>
      </p:sp>
      <p:sp>
        <p:nvSpPr>
          <p:cNvPr id="9" name="Rectangle 8"/>
          <p:cNvSpPr/>
          <p:nvPr/>
        </p:nvSpPr>
        <p:spPr>
          <a:xfrm>
            <a:off x="720000" y="2592000"/>
            <a:ext cx="2526300" cy="3438000"/>
          </a:xfrm>
          <a:prstGeom prst="rect">
            <a:avLst/>
          </a:prstGeom>
          <a:solidFill>
            <a:srgbClr val="0A3A62"/>
          </a:solidFill>
          <a:ln w="12700">
            <a:solidFill>
              <a:srgbClr val="2255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20000" y="2592000"/>
            <a:ext cx="2526300" cy="90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20000" y="2772000"/>
            <a:ext cx="25263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0">
                <a:solidFill>
                  <a:srgbClr val="FFFFFF"/>
                </a:solidFill>
                <a:latin typeface="Arial"/>
              </a:rPr>
              <a:t>🔒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20000" y="3348000"/>
            <a:ext cx="25263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FBC624"/>
                </a:solidFill>
                <a:latin typeface="Arial"/>
              </a:rPr>
              <a:t>SOC 2 Type II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00000" y="3708000"/>
            <a:ext cx="2166300" cy="21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CCDDEE"/>
                </a:solidFill>
                <a:latin typeface="Arial"/>
              </a:rPr>
              <a:t>Independently audited security controls. Your data is protected by the gold standard in enterprise security.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462300" y="2592000"/>
            <a:ext cx="2526300" cy="3438000"/>
          </a:xfrm>
          <a:prstGeom prst="rect">
            <a:avLst/>
          </a:prstGeom>
          <a:solidFill>
            <a:srgbClr val="0A3A62"/>
          </a:solidFill>
          <a:ln w="12700">
            <a:solidFill>
              <a:srgbClr val="2255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462300" y="2592000"/>
            <a:ext cx="2526300" cy="90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462300" y="2772000"/>
            <a:ext cx="25263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0">
                <a:solidFill>
                  <a:srgbClr val="FFFFFF"/>
                </a:solidFill>
                <a:latin typeface="Arial"/>
              </a:rPr>
              <a:t>🛡️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62300" y="3348000"/>
            <a:ext cx="25263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76CADD"/>
                </a:solidFill>
                <a:latin typeface="Arial"/>
              </a:rPr>
              <a:t>ISO 27001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42300" y="3708000"/>
            <a:ext cx="2166300" cy="21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CCDDEE"/>
                </a:solidFill>
                <a:latin typeface="Arial"/>
              </a:rPr>
              <a:t>International standard for information security management systems — verified and maintained.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204600" y="2592000"/>
            <a:ext cx="2526300" cy="3438000"/>
          </a:xfrm>
          <a:prstGeom prst="rect">
            <a:avLst/>
          </a:prstGeom>
          <a:solidFill>
            <a:srgbClr val="0A3A62"/>
          </a:solidFill>
          <a:ln w="12700">
            <a:solidFill>
              <a:srgbClr val="2255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04600" y="2592000"/>
            <a:ext cx="2526300" cy="90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04600" y="2772000"/>
            <a:ext cx="25263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0">
                <a:solidFill>
                  <a:srgbClr val="FFFFFF"/>
                </a:solidFill>
                <a:latin typeface="Arial"/>
              </a:rPr>
              <a:t>📋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204600" y="3348000"/>
            <a:ext cx="25263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F16F12"/>
                </a:solidFill>
                <a:latin typeface="Arial"/>
              </a:rPr>
              <a:t>21 CFR Part 11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384600" y="3708000"/>
            <a:ext cx="2166300" cy="21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CCDDEE"/>
                </a:solidFill>
                <a:latin typeface="Arial"/>
              </a:rPr>
              <a:t>Electronic records and electronic signatures compliance for FDA-regulated environments.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946900" y="2592000"/>
            <a:ext cx="2526300" cy="3438000"/>
          </a:xfrm>
          <a:prstGeom prst="rect">
            <a:avLst/>
          </a:prstGeom>
          <a:solidFill>
            <a:srgbClr val="0A3A62"/>
          </a:solidFill>
          <a:ln w="12700">
            <a:solidFill>
              <a:srgbClr val="2255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946900" y="2592000"/>
            <a:ext cx="2526300" cy="90000"/>
          </a:xfrm>
          <a:prstGeom prst="rect">
            <a:avLst/>
          </a:prstGeom>
          <a:solidFill>
            <a:srgbClr val="4ADE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46900" y="2772000"/>
            <a:ext cx="25263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0">
                <a:solidFill>
                  <a:srgbClr val="FFFFFF"/>
                </a:solidFill>
                <a:latin typeface="Arial"/>
              </a:rPr>
              <a:t>✅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946900" y="3348000"/>
            <a:ext cx="25263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4ADE80"/>
                </a:solidFill>
                <a:latin typeface="Arial"/>
              </a:rPr>
              <a:t>GxP Compliant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126900" y="3708000"/>
            <a:ext cx="2166300" cy="21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CCDDEE"/>
                </a:solidFill>
                <a:latin typeface="Arial"/>
              </a:rPr>
              <a:t>Supports Good Practice guidelines including full audit trails and electronic records management.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6102000"/>
            <a:ext cx="3048300" cy="108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3048300" y="6102000"/>
            <a:ext cx="3048300" cy="108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6096600" y="6102000"/>
            <a:ext cx="3048300" cy="108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9144900" y="6102000"/>
            <a:ext cx="3048300" cy="108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0" y="6210000"/>
            <a:ext cx="12193200" cy="64800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4" name="Picture 33" descr="regdesk_logo_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6354000"/>
            <a:ext cx="1440000" cy="360000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2340000" y="6246000"/>
            <a:ext cx="72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CCCCCC"/>
                </a:solidFill>
                <a:latin typeface="Arial"/>
              </a:rPr>
              <a:t>SOC 2 · ISO 27001 · 21 CFR Part 11 · GxP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313200" y="6246000"/>
            <a:ext cx="27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BC624"/>
                </a:solidFill>
                <a:latin typeface="Arial"/>
              </a:rPr>
              <a:t>© RegDesk 2026 · regdesk.co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048300" cy="108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3048300" y="0"/>
            <a:ext cx="3048300" cy="108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096600" y="0"/>
            <a:ext cx="3048300" cy="108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900" y="0"/>
            <a:ext cx="3048300" cy="108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20000" y="360000"/>
            <a:ext cx="107532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F16F12"/>
                </a:solidFill>
                <a:latin typeface="Arial"/>
              </a:rPr>
              <a:t>GLOBAL SCALE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0000" y="648000"/>
            <a:ext cx="107532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600" b="1">
                <a:solidFill>
                  <a:srgbClr val="005594"/>
                </a:solidFill>
                <a:latin typeface="Arial"/>
              </a:rPr>
              <a:t>Trusted at Scale</a:t>
            </a:r>
          </a:p>
        </p:txBody>
      </p:sp>
      <p:sp>
        <p:nvSpPr>
          <p:cNvPr id="8" name="Rectangle 7"/>
          <p:cNvSpPr/>
          <p:nvPr/>
        </p:nvSpPr>
        <p:spPr>
          <a:xfrm>
            <a:off x="720000" y="1440000"/>
            <a:ext cx="2526300" cy="1368000"/>
          </a:xfrm>
          <a:prstGeom prst="rect">
            <a:avLst/>
          </a:prstGeom>
          <a:solidFill>
            <a:srgbClr val="F1FAFC"/>
          </a:solidFill>
          <a:ln w="19050">
            <a:solidFill>
              <a:srgbClr val="C0D9E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20000" y="1440000"/>
            <a:ext cx="2526300" cy="72000"/>
          </a:xfrm>
          <a:prstGeom prst="rect">
            <a:avLst/>
          </a:prstGeom>
          <a:solidFill>
            <a:srgbClr val="00559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20000" y="1620000"/>
            <a:ext cx="25263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>
                <a:solidFill>
                  <a:srgbClr val="005594"/>
                </a:solidFill>
                <a:latin typeface="Arial"/>
              </a:rPr>
              <a:t>120+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0000" y="2304000"/>
            <a:ext cx="25263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666666"/>
                </a:solidFill>
                <a:latin typeface="Arial"/>
              </a:rPr>
              <a:t>Markets Covered
Full regulatory depth, not just alerts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462300" y="1440000"/>
            <a:ext cx="2526300" cy="1368000"/>
          </a:xfrm>
          <a:prstGeom prst="rect">
            <a:avLst/>
          </a:prstGeom>
          <a:solidFill>
            <a:srgbClr val="F1FAFC"/>
          </a:solidFill>
          <a:ln w="19050">
            <a:solidFill>
              <a:srgbClr val="C0D9E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462300" y="1440000"/>
            <a:ext cx="2526300" cy="72000"/>
          </a:xfrm>
          <a:prstGeom prst="rect">
            <a:avLst/>
          </a:prstGeom>
          <a:solidFill>
            <a:srgbClr val="00559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462300" y="1620000"/>
            <a:ext cx="25263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>
                <a:solidFill>
                  <a:srgbClr val="005594"/>
                </a:solidFill>
                <a:latin typeface="Arial"/>
              </a:rPr>
              <a:t>250K+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62300" y="2304000"/>
            <a:ext cx="25263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666666"/>
                </a:solidFill>
                <a:latin typeface="Arial"/>
              </a:rPr>
              <a:t>Products Managed
Across global portfolios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204600" y="1440000"/>
            <a:ext cx="2526300" cy="1368000"/>
          </a:xfrm>
          <a:prstGeom prst="rect">
            <a:avLst/>
          </a:prstGeom>
          <a:solidFill>
            <a:srgbClr val="F1FAFC"/>
          </a:solidFill>
          <a:ln w="19050">
            <a:solidFill>
              <a:srgbClr val="C0D9E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04600" y="1440000"/>
            <a:ext cx="2526300" cy="72000"/>
          </a:xfrm>
          <a:prstGeom prst="rect">
            <a:avLst/>
          </a:prstGeom>
          <a:solidFill>
            <a:srgbClr val="00559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204600" y="1620000"/>
            <a:ext cx="25263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>
                <a:solidFill>
                  <a:srgbClr val="005594"/>
                </a:solidFill>
                <a:latin typeface="Arial"/>
              </a:rPr>
              <a:t>$2.2B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04600" y="2304000"/>
            <a:ext cx="25263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666666"/>
                </a:solidFill>
                <a:latin typeface="Arial"/>
              </a:rPr>
              <a:t>Market Size (2024)
Growing to $6.2B by 2034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946900" y="1440000"/>
            <a:ext cx="2526300" cy="1368000"/>
          </a:xfrm>
          <a:prstGeom prst="rect">
            <a:avLst/>
          </a:prstGeom>
          <a:solidFill>
            <a:srgbClr val="F1FAFC"/>
          </a:solidFill>
          <a:ln w="19050">
            <a:solidFill>
              <a:srgbClr val="C0D9E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8946900" y="1440000"/>
            <a:ext cx="2526300" cy="72000"/>
          </a:xfrm>
          <a:prstGeom prst="rect">
            <a:avLst/>
          </a:prstGeom>
          <a:solidFill>
            <a:srgbClr val="00559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946900" y="1620000"/>
            <a:ext cx="25263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>
                <a:solidFill>
                  <a:srgbClr val="005594"/>
                </a:solidFill>
                <a:latin typeface="Arial"/>
              </a:rPr>
              <a:t>Mid-Market
&amp; Enterprise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946900" y="2304000"/>
            <a:ext cx="25263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666666"/>
                </a:solidFill>
                <a:latin typeface="Arial"/>
              </a:rPr>
              <a:t>Client Size
Purpose-built for scaling med-dev teams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20000" y="3060000"/>
            <a:ext cx="3464400" cy="1512000"/>
          </a:xfrm>
          <a:prstGeom prst="rect">
            <a:avLst/>
          </a:prstGeom>
          <a:solidFill>
            <a:srgbClr val="F1FAFC"/>
          </a:solidFill>
          <a:ln w="12700">
            <a:solidFill>
              <a:srgbClr val="C0D9E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20000" y="3060000"/>
            <a:ext cx="108000" cy="1512000"/>
          </a:xfrm>
          <a:prstGeom prst="rect">
            <a:avLst/>
          </a:prstGeom>
          <a:solidFill>
            <a:srgbClr val="00559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71999" y="3204000"/>
            <a:ext cx="31044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>
                <a:solidFill>
                  <a:srgbClr val="005594"/>
                </a:solidFill>
                <a:latin typeface="Arial"/>
              </a:rPr>
              <a:t>120+ Market Content Database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71999" y="3563999"/>
            <a:ext cx="3104400" cy="9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666666"/>
                </a:solidFill>
                <a:latin typeface="Arial"/>
              </a:rPr>
              <a:t>Deep regulatory guidance — not surface-level alerts. The only platform with this level of device-specific depth.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364400" y="3060000"/>
            <a:ext cx="3464400" cy="1512000"/>
          </a:xfrm>
          <a:prstGeom prst="rect">
            <a:avLst/>
          </a:prstGeom>
          <a:solidFill>
            <a:srgbClr val="F1FAFC"/>
          </a:solidFill>
          <a:ln w="12700">
            <a:solidFill>
              <a:srgbClr val="C0D9E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4364400" y="3060000"/>
            <a:ext cx="108000" cy="1512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616399" y="3204000"/>
            <a:ext cx="31044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>
                <a:solidFill>
                  <a:srgbClr val="005594"/>
                </a:solidFill>
                <a:latin typeface="Arial"/>
              </a:rPr>
              <a:t>Device-Focused by Design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616399" y="3563999"/>
            <a:ext cx="3104400" cy="9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666666"/>
                </a:solidFill>
                <a:latin typeface="Arial"/>
              </a:rPr>
              <a:t>Purpose-built for medical device manufacturers — not repurposed pharma software. Every feature for device teams.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008800" y="3060000"/>
            <a:ext cx="3464400" cy="1512000"/>
          </a:xfrm>
          <a:prstGeom prst="rect">
            <a:avLst/>
          </a:prstGeom>
          <a:solidFill>
            <a:srgbClr val="F1FAFC"/>
          </a:solidFill>
          <a:ln w="12700">
            <a:solidFill>
              <a:srgbClr val="C0D9E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8008800" y="3060000"/>
            <a:ext cx="108000" cy="1512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8260799" y="3204000"/>
            <a:ext cx="31044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>
                <a:solidFill>
                  <a:srgbClr val="005594"/>
                </a:solidFill>
                <a:latin typeface="Arial"/>
              </a:rPr>
              <a:t>Distributor Collaboration Tools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260799" y="3563999"/>
            <a:ext cx="3104400" cy="9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666666"/>
                </a:solidFill>
                <a:latin typeface="Arial"/>
              </a:rPr>
              <a:t>Unique in-platform distributor workflow management. A genuine differentiator no competitor has matched.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0" y="6102000"/>
            <a:ext cx="3048300" cy="72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3048300" y="6102000"/>
            <a:ext cx="3048300" cy="72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6096600" y="6102000"/>
            <a:ext cx="3048300" cy="72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9144900" y="6102000"/>
            <a:ext cx="3048300" cy="72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0" y="6210000"/>
            <a:ext cx="12193200" cy="648000"/>
          </a:xfrm>
          <a:prstGeom prst="rect">
            <a:avLst/>
          </a:prstGeom>
          <a:solidFill>
            <a:srgbClr val="00559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1" name="Picture 40" descr="regdesk_logo_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6354000"/>
            <a:ext cx="1440000" cy="360000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2340000" y="6246000"/>
            <a:ext cx="72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CCCCCC"/>
                </a:solidFill>
                <a:latin typeface="Arial"/>
              </a:rPr>
              <a:t>120+ Markets · 250K+ Products · Purpose-Built for MedDev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313200" y="6246000"/>
            <a:ext cx="27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BC624"/>
                </a:solidFill>
                <a:latin typeface="Arial"/>
              </a:rPr>
              <a:t>© RegDesk 2026 · regdesk.co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305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048300" cy="108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3048300" y="0"/>
            <a:ext cx="3048300" cy="108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096600" y="0"/>
            <a:ext cx="3048300" cy="108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900" y="0"/>
            <a:ext cx="3048300" cy="108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20000" y="900000"/>
            <a:ext cx="50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BC624"/>
                </a:solidFill>
                <a:latin typeface="Arial"/>
              </a:rPr>
              <a:t>THE REGDESK DIFFERENCE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0000" y="1260000"/>
            <a:ext cx="5400000" cy="12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000" b="1">
                <a:solidFill>
                  <a:srgbClr val="FFFFFF"/>
                </a:solidFill>
                <a:latin typeface="Arial"/>
              </a:rPr>
              <a:t>From First Market
to Global Scale 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0000" y="2592000"/>
            <a:ext cx="54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000" b="1">
                <a:solidFill>
                  <a:srgbClr val="FBC624"/>
                </a:solidFill>
                <a:latin typeface="Arial"/>
              </a:rPr>
              <a:t>In One Platform.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20000" y="3240000"/>
            <a:ext cx="5040000" cy="9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>
                <a:solidFill>
                  <a:srgbClr val="CCCCCC"/>
                </a:solidFill>
                <a:latin typeface="Arial"/>
              </a:rPr>
              <a:t>Most teams manage regulatory with spreadsheets, email threads, and outdated PDFs.
RegDesk replaces all of it — with a system that scales with you.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73200" y="900000"/>
            <a:ext cx="576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76CADD"/>
                </a:solidFill>
                <a:latin typeface="Arial"/>
              </a:rPr>
              <a:t>WITHOUT REGDESK  vs.  WITH REGDESK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73200" y="1260000"/>
            <a:ext cx="2700000" cy="648000"/>
          </a:xfrm>
          <a:prstGeom prst="rect">
            <a:avLst/>
          </a:prstGeom>
          <a:solidFill>
            <a:srgbClr val="401010"/>
          </a:solidFill>
          <a:ln w="12700">
            <a:solidFill>
              <a:srgbClr val="8820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181200" y="1332000"/>
            <a:ext cx="2520000" cy="503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FF8080"/>
                </a:solidFill>
                <a:latin typeface="Arial"/>
              </a:rPr>
              <a:t>❌  Manual tracking in spreadsheets — error-prone, not scalable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881200" y="1260000"/>
            <a:ext cx="2700000" cy="648000"/>
          </a:xfrm>
          <a:prstGeom prst="rect">
            <a:avLst/>
          </a:prstGeom>
          <a:solidFill>
            <a:srgbClr val="104020"/>
          </a:solidFill>
          <a:ln w="12700">
            <a:solidFill>
              <a:srgbClr val="2088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989200" y="1332000"/>
            <a:ext cx="2520000" cy="503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4ADE80"/>
                </a:solidFill>
                <a:latin typeface="Arial"/>
              </a:rPr>
              <a:t>✅  Real-time portfolio dashboard across all markets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073200" y="2016000"/>
            <a:ext cx="2700000" cy="648000"/>
          </a:xfrm>
          <a:prstGeom prst="rect">
            <a:avLst/>
          </a:prstGeom>
          <a:solidFill>
            <a:srgbClr val="401010"/>
          </a:solidFill>
          <a:ln w="12700">
            <a:solidFill>
              <a:srgbClr val="8820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181200" y="2088000"/>
            <a:ext cx="2520000" cy="503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FF8080"/>
                </a:solidFill>
                <a:latin typeface="Arial"/>
              </a:rPr>
              <a:t>❌  Missed renewals discovered late — costly delays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881200" y="2016000"/>
            <a:ext cx="2700000" cy="648000"/>
          </a:xfrm>
          <a:prstGeom prst="rect">
            <a:avLst/>
          </a:prstGeom>
          <a:solidFill>
            <a:srgbClr val="104020"/>
          </a:solidFill>
          <a:ln w="12700">
            <a:solidFill>
              <a:srgbClr val="2088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989200" y="2088000"/>
            <a:ext cx="2520000" cy="503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4ADE80"/>
                </a:solidFill>
                <a:latin typeface="Arial"/>
              </a:rPr>
              <a:t>✅  Automated alerts months in advance, every time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073200" y="2772000"/>
            <a:ext cx="2700000" cy="648000"/>
          </a:xfrm>
          <a:prstGeom prst="rect">
            <a:avLst/>
          </a:prstGeom>
          <a:solidFill>
            <a:srgbClr val="401010"/>
          </a:solidFill>
          <a:ln w="12700">
            <a:solidFill>
              <a:srgbClr val="8820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181200" y="2844000"/>
            <a:ext cx="2520000" cy="503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FF8080"/>
                </a:solidFill>
                <a:latin typeface="Arial"/>
              </a:rPr>
              <a:t>❌  Regulatory changes discovered months after the fact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881200" y="2772000"/>
            <a:ext cx="2700000" cy="648000"/>
          </a:xfrm>
          <a:prstGeom prst="rect">
            <a:avLst/>
          </a:prstGeom>
          <a:solidFill>
            <a:srgbClr val="104020"/>
          </a:solidFill>
          <a:ln w="12700">
            <a:solidFill>
              <a:srgbClr val="2088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989200" y="2844000"/>
            <a:ext cx="2520000" cy="503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4ADE80"/>
                </a:solidFill>
                <a:latin typeface="Arial"/>
              </a:rPr>
              <a:t>✅  AI impact assessment the moment a change is published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6102000"/>
            <a:ext cx="3048300" cy="108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3048300" y="6102000"/>
            <a:ext cx="3048300" cy="108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6096600" y="6102000"/>
            <a:ext cx="3048300" cy="108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9144900" y="6102000"/>
            <a:ext cx="3048300" cy="108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0" y="6210000"/>
            <a:ext cx="12193200" cy="64800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8" name="Picture 27" descr="regdesk_logo_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6354000"/>
            <a:ext cx="1440000" cy="360000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2340000" y="6246000"/>
            <a:ext cx="72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CCCCCC"/>
                </a:solidFill>
                <a:latin typeface="Arial"/>
              </a:rPr>
              <a:t>Regulatory Intelligence Redefined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313200" y="6246000"/>
            <a:ext cx="27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BC624"/>
                </a:solidFill>
                <a:latin typeface="Arial"/>
              </a:rPr>
              <a:t>© RegDesk 2026 · regdesk.co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048300" cy="108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3048300" y="0"/>
            <a:ext cx="3048300" cy="108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096600" y="0"/>
            <a:ext cx="3048300" cy="108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900" y="0"/>
            <a:ext cx="3048300" cy="108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20000" y="432000"/>
            <a:ext cx="504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16F12"/>
                </a:solidFill>
                <a:latin typeface="Arial"/>
              </a:rPr>
              <a:t>INTEGRATIONS &amp; ECOSYSTEM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0000" y="720000"/>
            <a:ext cx="5040000" cy="10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>
                <a:solidFill>
                  <a:srgbClr val="005594"/>
                </a:solidFill>
                <a:latin typeface="Arial"/>
              </a:rPr>
              <a:t>Fits Into Your
Existing Stack.</a:t>
            </a:r>
          </a:p>
        </p:txBody>
      </p:sp>
      <p:sp>
        <p:nvSpPr>
          <p:cNvPr id="8" name="Rectangle 7"/>
          <p:cNvSpPr/>
          <p:nvPr/>
        </p:nvSpPr>
        <p:spPr>
          <a:xfrm>
            <a:off x="720000" y="1980000"/>
            <a:ext cx="54000" cy="198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00000" y="1962000"/>
            <a:ext cx="4680000" cy="27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1600">
                <a:solidFill>
                  <a:srgbClr val="1D1C1D"/>
                </a:solidFill>
                <a:latin typeface="Arial"/>
              </a:rPr>
              <a:t>API access</a:t>
            </a:r>
            <a:r>
              <a:rPr sz="1600">
                <a:solidFill>
                  <a:srgbClr val="666666"/>
                </a:solidFill>
                <a:latin typeface="Arial"/>
              </a:rPr>
              <a:t>— Read/write API to integrate RegDesk into your existing tech stack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720000" y="2322000"/>
            <a:ext cx="54000" cy="198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00000" y="2304000"/>
            <a:ext cx="4680000" cy="27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1600">
                <a:solidFill>
                  <a:srgbClr val="1D1C1D"/>
                </a:solidFill>
                <a:latin typeface="Arial"/>
              </a:rPr>
              <a:t>ERP / PLM integration</a:t>
            </a:r>
            <a:r>
              <a:rPr sz="1600">
                <a:solidFill>
                  <a:srgbClr val="666666"/>
                </a:solidFill>
                <a:latin typeface="Arial"/>
              </a:rPr>
              <a:t>— SAP, PLM, eDMS, and enterprise systems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20000" y="2664000"/>
            <a:ext cx="54000" cy="198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00000" y="2646000"/>
            <a:ext cx="4680000" cy="27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1600">
                <a:solidFill>
                  <a:srgbClr val="1D1C1D"/>
                </a:solidFill>
                <a:latin typeface="Arial"/>
              </a:rPr>
              <a:t>QMS / eQMS integration</a:t>
            </a:r>
            <a:r>
              <a:rPr sz="1600">
                <a:solidFill>
                  <a:srgbClr val="666666"/>
                </a:solidFill>
                <a:latin typeface="Arial"/>
              </a:rPr>
              <a:t>— Bi-directional sync with quality management systems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20000" y="3006000"/>
            <a:ext cx="54000" cy="198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00000" y="2988000"/>
            <a:ext cx="4680000" cy="27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1600">
                <a:solidFill>
                  <a:srgbClr val="1D1C1D"/>
                </a:solidFill>
                <a:latin typeface="Arial"/>
              </a:rPr>
              <a:t>SSO / enterprise auth</a:t>
            </a:r>
            <a:r>
              <a:rPr sz="1600">
                <a:solidFill>
                  <a:srgbClr val="666666"/>
                </a:solidFill>
                <a:latin typeface="Arial"/>
              </a:rPr>
              <a:t>— SAML, OIDC, and enterprise identity providers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20000" y="3348000"/>
            <a:ext cx="54000" cy="198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00000" y="3330000"/>
            <a:ext cx="4680000" cy="27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1600">
                <a:solidFill>
                  <a:srgbClr val="1D1C1D"/>
                </a:solidFill>
                <a:latin typeface="Arial"/>
              </a:rPr>
              <a:t>UDI management</a:t>
            </a:r>
            <a:r>
              <a:rPr sz="1600">
                <a:solidFill>
                  <a:srgbClr val="666666"/>
                </a:solidFill>
                <a:latin typeface="Arial"/>
              </a:rPr>
              <a:t>— GUDID and EUDAMED integration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33200" y="432000"/>
            <a:ext cx="1332000" cy="1007999"/>
          </a:xfrm>
          <a:prstGeom prst="rect">
            <a:avLst/>
          </a:prstGeom>
          <a:solidFill>
            <a:srgbClr val="F1FAFC"/>
          </a:solidFill>
          <a:ln w="19050">
            <a:solidFill>
              <a:srgbClr val="C0D9E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33200" y="504000"/>
            <a:ext cx="1332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0">
                <a:solidFill>
                  <a:srgbClr val="005594"/>
                </a:solidFill>
                <a:latin typeface="Arial"/>
              </a:rPr>
              <a:t>🔗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33200" y="864000"/>
            <a:ext cx="1332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005594"/>
                </a:solidFill>
                <a:latin typeface="Arial"/>
              </a:rPr>
              <a:t>REST API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33200" y="1152000"/>
            <a:ext cx="1332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666666"/>
                </a:solidFill>
                <a:latin typeface="Arial"/>
              </a:rPr>
              <a:t>Full read/write access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909200" y="432000"/>
            <a:ext cx="1332000" cy="1007999"/>
          </a:xfrm>
          <a:prstGeom prst="rect">
            <a:avLst/>
          </a:prstGeom>
          <a:solidFill>
            <a:srgbClr val="F1FAFC"/>
          </a:solidFill>
          <a:ln w="19050">
            <a:solidFill>
              <a:srgbClr val="C0D9E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909200" y="504000"/>
            <a:ext cx="1332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0">
                <a:solidFill>
                  <a:srgbClr val="005594"/>
                </a:solidFill>
                <a:latin typeface="Arial"/>
              </a:rPr>
              <a:t>⚙️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909200" y="864000"/>
            <a:ext cx="1332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005594"/>
                </a:solidFill>
                <a:latin typeface="Arial"/>
              </a:rPr>
              <a:t>ERP / PLM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909200" y="1152000"/>
            <a:ext cx="1332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666666"/>
                </a:solidFill>
                <a:latin typeface="Arial"/>
              </a:rPr>
              <a:t>SAP &amp; enterprise systems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33200" y="1547999"/>
            <a:ext cx="1332000" cy="1007999"/>
          </a:xfrm>
          <a:prstGeom prst="rect">
            <a:avLst/>
          </a:prstGeom>
          <a:solidFill>
            <a:srgbClr val="F1FAFC"/>
          </a:solidFill>
          <a:ln w="19050">
            <a:solidFill>
              <a:srgbClr val="C0D9E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33200" y="1619999"/>
            <a:ext cx="1332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0">
                <a:solidFill>
                  <a:srgbClr val="005594"/>
                </a:solidFill>
                <a:latin typeface="Arial"/>
              </a:rPr>
              <a:t>✅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33200" y="1979999"/>
            <a:ext cx="1332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005594"/>
                </a:solidFill>
                <a:latin typeface="Arial"/>
              </a:rPr>
              <a:t>QMS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33200" y="2267999"/>
            <a:ext cx="1332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666666"/>
                </a:solidFill>
                <a:latin typeface="Arial"/>
              </a:rPr>
              <a:t>Quality management sync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909200" y="1547999"/>
            <a:ext cx="1332000" cy="1007999"/>
          </a:xfrm>
          <a:prstGeom prst="rect">
            <a:avLst/>
          </a:prstGeom>
          <a:solidFill>
            <a:srgbClr val="F1FAFC"/>
          </a:solidFill>
          <a:ln w="19050">
            <a:solidFill>
              <a:srgbClr val="C0D9E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909200" y="1619999"/>
            <a:ext cx="1332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0">
                <a:solidFill>
                  <a:srgbClr val="005594"/>
                </a:solidFill>
                <a:latin typeface="Arial"/>
              </a:rPr>
              <a:t>🔐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909200" y="1979999"/>
            <a:ext cx="1332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005594"/>
                </a:solidFill>
                <a:latin typeface="Arial"/>
              </a:rPr>
              <a:t>SSO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909200" y="2267999"/>
            <a:ext cx="1332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666666"/>
                </a:solidFill>
                <a:latin typeface="Arial"/>
              </a:rPr>
              <a:t>Enterprise identity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433200" y="2663998"/>
            <a:ext cx="2808000" cy="1007999"/>
          </a:xfrm>
          <a:prstGeom prst="rect">
            <a:avLst/>
          </a:prstGeom>
          <a:solidFill>
            <a:srgbClr val="F1FAFC"/>
          </a:solidFill>
          <a:ln w="19050">
            <a:solidFill>
              <a:srgbClr val="C0D9E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433200" y="2735998"/>
            <a:ext cx="2808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0">
                <a:solidFill>
                  <a:srgbClr val="005594"/>
                </a:solidFill>
                <a:latin typeface="Arial"/>
              </a:rPr>
              <a:t>🏷️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433200" y="3095998"/>
            <a:ext cx="2808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005594"/>
                </a:solidFill>
                <a:latin typeface="Arial"/>
              </a:rPr>
              <a:t>UDI Management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433200" y="3383998"/>
            <a:ext cx="2808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666666"/>
                </a:solidFill>
                <a:latin typeface="Arial"/>
              </a:rPr>
              <a:t>GUDID + EUDAMED integration</a:t>
            </a:r>
          </a:p>
        </p:txBody>
      </p:sp>
      <p:sp>
        <p:nvSpPr>
          <p:cNvPr id="38" name="Rectangle 37"/>
          <p:cNvSpPr/>
          <p:nvPr/>
        </p:nvSpPr>
        <p:spPr>
          <a:xfrm>
            <a:off x="0" y="6102000"/>
            <a:ext cx="3048300" cy="72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3048300" y="6102000"/>
            <a:ext cx="3048300" cy="72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6096600" y="6102000"/>
            <a:ext cx="3048300" cy="72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9144900" y="6102000"/>
            <a:ext cx="3048300" cy="72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0" y="6210000"/>
            <a:ext cx="12193200" cy="648000"/>
          </a:xfrm>
          <a:prstGeom prst="rect">
            <a:avLst/>
          </a:prstGeom>
          <a:solidFill>
            <a:srgbClr val="00559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3" name="Picture 42" descr="regdesk_logo_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6354000"/>
            <a:ext cx="1440000" cy="360000"/>
          </a:xfrm>
          <a:prstGeom prst="rect">
            <a:avLst/>
          </a:prstGeom>
        </p:spPr>
      </p:pic>
      <p:sp>
        <p:nvSpPr>
          <p:cNvPr id="44" name="TextBox 43"/>
          <p:cNvSpPr txBox="1"/>
          <p:nvPr/>
        </p:nvSpPr>
        <p:spPr>
          <a:xfrm>
            <a:off x="2340000" y="6246000"/>
            <a:ext cx="72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CCCCCC"/>
                </a:solidFill>
                <a:latin typeface="Arial"/>
              </a:rPr>
              <a:t>Integrate RegDesk Into Your Existing Tech Stack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9313200" y="6246000"/>
            <a:ext cx="27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BC624"/>
                </a:solidFill>
                <a:latin typeface="Arial"/>
              </a:rPr>
              <a:t>© RegDesk 2026 · regdesk.co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559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003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048300" cy="180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3048300" y="0"/>
            <a:ext cx="3048300" cy="180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096600" y="0"/>
            <a:ext cx="3048300" cy="180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9144900" y="0"/>
            <a:ext cx="3048300" cy="180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regdesk_logo_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6600" y="540000"/>
            <a:ext cx="5760000" cy="1152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80000" y="1872000"/>
            <a:ext cx="100332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76CADD"/>
                </a:solidFill>
                <a:latin typeface="Arial"/>
              </a:rPr>
              <a:t>Trusted by Regulatory Professionals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80000" y="2268000"/>
            <a:ext cx="100332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76CADD"/>
                </a:solidFill>
                <a:latin typeface="Arial"/>
              </a:rPr>
              <a:t>RAPS CONVERGENCE 2026 · VISIT OUR BOOTH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0000" y="2628000"/>
            <a:ext cx="10753200" cy="12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800" b="1">
                <a:solidFill>
                  <a:srgbClr val="FFFFFF"/>
                </a:solidFill>
                <a:latin typeface="Arial"/>
              </a:rPr>
              <a:t>Ready to Transform Your
Regulatory Operations?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80000" y="3960000"/>
            <a:ext cx="100332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CCCCC"/>
                </a:solidFill>
                <a:latin typeface="Arial"/>
              </a:rPr>
              <a:t>Speak with our regulatory intelligence experts today.
See how RegDesk can help your team move faster, stay compliant, and scale globally.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28600" y="4860000"/>
            <a:ext cx="2880000" cy="720000"/>
          </a:xfrm>
          <a:prstGeom prst="rect">
            <a:avLst/>
          </a:prstGeom>
          <a:solidFill>
            <a:srgbClr val="0A3A62"/>
          </a:solidFill>
          <a:ln w="19050">
            <a:solidFill>
              <a:srgbClr val="4477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8600" y="4896000"/>
            <a:ext cx="288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FBC624"/>
                </a:solidFill>
                <a:latin typeface="Arial"/>
              </a:rPr>
              <a:t>regdesk.co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8600" y="5256000"/>
            <a:ext cx="288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AABBCC"/>
                </a:solidFill>
                <a:latin typeface="Arial"/>
              </a:rPr>
              <a:t>Schedule a Demo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296600" y="4860000"/>
            <a:ext cx="2880000" cy="720000"/>
          </a:xfrm>
          <a:prstGeom prst="rect">
            <a:avLst/>
          </a:prstGeom>
          <a:solidFill>
            <a:srgbClr val="0A3A62"/>
          </a:solidFill>
          <a:ln w="19050">
            <a:solidFill>
              <a:srgbClr val="4477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296600" y="4896000"/>
            <a:ext cx="288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76CADD"/>
                </a:solidFill>
                <a:latin typeface="Arial"/>
              </a:rPr>
              <a:t>120+ Markets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96600" y="5256000"/>
            <a:ext cx="288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AABBCC"/>
                </a:solidFill>
                <a:latin typeface="Arial"/>
              </a:rPr>
              <a:t>Full Regulatory Depth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464600" y="4860000"/>
            <a:ext cx="3600000" cy="720000"/>
          </a:xfrm>
          <a:prstGeom prst="rect">
            <a:avLst/>
          </a:prstGeom>
          <a:solidFill>
            <a:srgbClr val="0A3A62"/>
          </a:solidFill>
          <a:ln w="19050">
            <a:solidFill>
              <a:srgbClr val="4477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464600" y="4896000"/>
            <a:ext cx="36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FBC624"/>
                </a:solidFill>
                <a:latin typeface="Arial"/>
              </a:rPr>
              <a:t>SOC 2 · ISO 27001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464600" y="5256000"/>
            <a:ext cx="36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AABBCC"/>
                </a:solidFill>
                <a:latin typeface="Arial"/>
              </a:rPr>
              <a:t>Enterprise Security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6102000"/>
            <a:ext cx="3048300" cy="180000"/>
          </a:xfrm>
          <a:prstGeom prst="rect">
            <a:avLst/>
          </a:prstGeom>
          <a:solidFill>
            <a:srgbClr val="466AB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3048300" y="6102000"/>
            <a:ext cx="3048300" cy="180000"/>
          </a:xfrm>
          <a:prstGeom prst="rect">
            <a:avLst/>
          </a:prstGeom>
          <a:solidFill>
            <a:srgbClr val="76C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6096600" y="6102000"/>
            <a:ext cx="3048300" cy="180000"/>
          </a:xfrm>
          <a:prstGeom prst="rect">
            <a:avLst/>
          </a:prstGeom>
          <a:solidFill>
            <a:srgbClr val="FBC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144900" y="6102000"/>
            <a:ext cx="3048300" cy="180000"/>
          </a:xfrm>
          <a:prstGeom prst="rect">
            <a:avLst/>
          </a:prstGeom>
          <a:solidFill>
            <a:srgbClr val="F16F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0" y="6210000"/>
            <a:ext cx="12193200" cy="64800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6" name="Picture 25" descr="regdesk_logo_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6354000"/>
            <a:ext cx="1440000" cy="360000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2340000" y="6246000"/>
            <a:ext cx="72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CCCCCC"/>
                </a:solidFill>
                <a:latin typeface="Arial"/>
              </a:rPr>
              <a:t>© RegDesk 2026 — Regulatory Intelligence Reimagined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313200" y="6246000"/>
            <a:ext cx="27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BC624"/>
                </a:solidFill>
                <a:latin typeface="Arial"/>
              </a:rPr>
              <a:t>© RegDesk 2026 · regdesk.co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